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44C4-B55C-4E40-9F5C-10B4B83DAB55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3B02-DF3B-4B49-970C-0E5780EE6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87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44C4-B55C-4E40-9F5C-10B4B83DAB55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3B02-DF3B-4B49-970C-0E5780EE6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48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44C4-B55C-4E40-9F5C-10B4B83DAB55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3B02-DF3B-4B49-970C-0E5780EE6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05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44C4-B55C-4E40-9F5C-10B4B83DAB55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3B02-DF3B-4B49-970C-0E5780EE6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0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44C4-B55C-4E40-9F5C-10B4B83DAB55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3B02-DF3B-4B49-970C-0E5780EE6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74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44C4-B55C-4E40-9F5C-10B4B83DAB55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3B02-DF3B-4B49-970C-0E5780EE6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80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44C4-B55C-4E40-9F5C-10B4B83DAB55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3B02-DF3B-4B49-970C-0E5780EE6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739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44C4-B55C-4E40-9F5C-10B4B83DAB55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3B02-DF3B-4B49-970C-0E5780EE6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287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44C4-B55C-4E40-9F5C-10B4B83DAB55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3B02-DF3B-4B49-970C-0E5780EE6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06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44C4-B55C-4E40-9F5C-10B4B83DAB55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3B02-DF3B-4B49-970C-0E5780EE6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131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944C4-B55C-4E40-9F5C-10B4B83DAB55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83B02-DF3B-4B49-970C-0E5780EE6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04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944C4-B55C-4E40-9F5C-10B4B83DAB55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83B02-DF3B-4B49-970C-0E5780EE6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3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ight Arrow 14"/>
          <p:cNvSpPr/>
          <p:nvPr/>
        </p:nvSpPr>
        <p:spPr>
          <a:xfrm>
            <a:off x="2123728" y="769473"/>
            <a:ext cx="288032" cy="504056"/>
          </a:xfrm>
          <a:prstGeom prst="rightArrow">
            <a:avLst/>
          </a:prstGeom>
          <a:solidFill>
            <a:srgbClr val="FFFF99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bIns="0" rtlCol="0" anchor="ctr"/>
          <a:lstStyle/>
          <a:p>
            <a:pPr algn="ctr"/>
            <a:r>
              <a:rPr lang="en-US" sz="1300" b="1" dirty="0" smtClean="0"/>
              <a:t>1</a:t>
            </a:r>
            <a:endParaRPr lang="en-US" sz="1300" b="1" dirty="0"/>
          </a:p>
        </p:txBody>
      </p:sp>
      <p:sp>
        <p:nvSpPr>
          <p:cNvPr id="16" name="Right Arrow 15"/>
          <p:cNvSpPr/>
          <p:nvPr/>
        </p:nvSpPr>
        <p:spPr>
          <a:xfrm>
            <a:off x="4373228" y="769473"/>
            <a:ext cx="288032" cy="504056"/>
          </a:xfrm>
          <a:prstGeom prst="rightArrow">
            <a:avLst/>
          </a:prstGeom>
          <a:solidFill>
            <a:srgbClr val="FFFF99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bIns="0" rtlCol="0" anchor="ctr"/>
          <a:lstStyle/>
          <a:p>
            <a:pPr algn="ctr"/>
            <a:r>
              <a:rPr lang="en-US" sz="1300" b="1" dirty="0" smtClean="0"/>
              <a:t>2</a:t>
            </a:r>
            <a:endParaRPr lang="en-US" sz="1300" b="1" dirty="0"/>
          </a:p>
        </p:txBody>
      </p:sp>
      <p:sp>
        <p:nvSpPr>
          <p:cNvPr id="17" name="Right Arrow 16"/>
          <p:cNvSpPr/>
          <p:nvPr/>
        </p:nvSpPr>
        <p:spPr>
          <a:xfrm>
            <a:off x="6631354" y="769473"/>
            <a:ext cx="288032" cy="504056"/>
          </a:xfrm>
          <a:prstGeom prst="rightArrow">
            <a:avLst/>
          </a:prstGeom>
          <a:solidFill>
            <a:srgbClr val="FFFF99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bIns="0" rtlCol="0" anchor="ctr"/>
          <a:lstStyle/>
          <a:p>
            <a:pPr algn="ctr"/>
            <a:r>
              <a:rPr lang="en-US" sz="1300" b="1" dirty="0" smtClean="0"/>
              <a:t>3</a:t>
            </a:r>
            <a:endParaRPr lang="en-US" sz="1300" b="1" dirty="0"/>
          </a:p>
        </p:txBody>
      </p:sp>
      <p:sp>
        <p:nvSpPr>
          <p:cNvPr id="32" name="Left Arrow 31"/>
          <p:cNvSpPr/>
          <p:nvPr/>
        </p:nvSpPr>
        <p:spPr>
          <a:xfrm>
            <a:off x="6666775" y="5998202"/>
            <a:ext cx="288032" cy="516977"/>
          </a:xfrm>
          <a:prstGeom prst="leftArrow">
            <a:avLst/>
          </a:prstGeom>
          <a:solidFill>
            <a:srgbClr val="FFFF99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300" b="1" dirty="0" smtClean="0"/>
              <a:t>8</a:t>
            </a:r>
            <a:endParaRPr lang="en-US" sz="1300" b="1" dirty="0"/>
          </a:p>
        </p:txBody>
      </p:sp>
      <p:sp>
        <p:nvSpPr>
          <p:cNvPr id="35" name="Left Arrow 34"/>
          <p:cNvSpPr/>
          <p:nvPr/>
        </p:nvSpPr>
        <p:spPr>
          <a:xfrm>
            <a:off x="4309562" y="5998202"/>
            <a:ext cx="351698" cy="516977"/>
          </a:xfrm>
          <a:prstGeom prst="leftArrow">
            <a:avLst/>
          </a:prstGeom>
          <a:solidFill>
            <a:srgbClr val="FFFF99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300" b="1" dirty="0" smtClean="0"/>
              <a:t>9</a:t>
            </a:r>
            <a:endParaRPr lang="en-US" sz="1300" b="1" dirty="0"/>
          </a:p>
        </p:txBody>
      </p:sp>
      <p:sp>
        <p:nvSpPr>
          <p:cNvPr id="37" name="Left Arrow 36"/>
          <p:cNvSpPr/>
          <p:nvPr/>
        </p:nvSpPr>
        <p:spPr>
          <a:xfrm>
            <a:off x="2056127" y="5998202"/>
            <a:ext cx="351698" cy="516977"/>
          </a:xfrm>
          <a:prstGeom prst="leftArrow">
            <a:avLst/>
          </a:prstGeom>
          <a:solidFill>
            <a:srgbClr val="FFFF99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300" b="1" dirty="0" smtClean="0"/>
              <a:t>10</a:t>
            </a:r>
            <a:endParaRPr lang="en-US" sz="1300" b="1" dirty="0"/>
          </a:p>
        </p:txBody>
      </p:sp>
      <p:sp>
        <p:nvSpPr>
          <p:cNvPr id="21" name="Down Arrow 20"/>
          <p:cNvSpPr/>
          <p:nvPr/>
        </p:nvSpPr>
        <p:spPr>
          <a:xfrm>
            <a:off x="7623876" y="2839510"/>
            <a:ext cx="586868" cy="258328"/>
          </a:xfrm>
          <a:prstGeom prst="downArrow">
            <a:avLst/>
          </a:prstGeom>
          <a:solidFill>
            <a:srgbClr val="FFFF99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bIns="0" rtlCol="0" anchor="ctr"/>
          <a:lstStyle/>
          <a:p>
            <a:pPr algn="ctr"/>
            <a:r>
              <a:rPr lang="en-US" sz="1300" b="1" dirty="0" smtClean="0"/>
              <a:t>5</a:t>
            </a:r>
            <a:endParaRPr lang="en-US" sz="1300" b="1" dirty="0"/>
          </a:p>
        </p:txBody>
      </p:sp>
      <p:sp>
        <p:nvSpPr>
          <p:cNvPr id="25" name="Down Arrow 24"/>
          <p:cNvSpPr/>
          <p:nvPr/>
        </p:nvSpPr>
        <p:spPr>
          <a:xfrm>
            <a:off x="7606624" y="4135280"/>
            <a:ext cx="586868" cy="258328"/>
          </a:xfrm>
          <a:prstGeom prst="downArrow">
            <a:avLst/>
          </a:prstGeom>
          <a:solidFill>
            <a:srgbClr val="FFFF99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bIns="0" rtlCol="0" anchor="ctr"/>
          <a:lstStyle/>
          <a:p>
            <a:pPr algn="ctr"/>
            <a:r>
              <a:rPr lang="en-US" sz="1300" b="1" dirty="0" smtClean="0"/>
              <a:t>6</a:t>
            </a:r>
            <a:endParaRPr lang="en-US" sz="1300" b="1" dirty="0"/>
          </a:p>
        </p:txBody>
      </p:sp>
      <p:sp>
        <p:nvSpPr>
          <p:cNvPr id="27" name="Down Arrow 26"/>
          <p:cNvSpPr/>
          <p:nvPr/>
        </p:nvSpPr>
        <p:spPr>
          <a:xfrm>
            <a:off x="7623876" y="5427471"/>
            <a:ext cx="586868" cy="258328"/>
          </a:xfrm>
          <a:prstGeom prst="downArrow">
            <a:avLst/>
          </a:prstGeom>
          <a:solidFill>
            <a:srgbClr val="FFFF99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bIns="0" rtlCol="0" anchor="ctr"/>
          <a:lstStyle/>
          <a:p>
            <a:pPr algn="ctr"/>
            <a:r>
              <a:rPr lang="en-US" sz="1300" b="1" dirty="0" smtClean="0"/>
              <a:t>7</a:t>
            </a:r>
            <a:endParaRPr lang="en-US" sz="1300" b="1" dirty="0"/>
          </a:p>
        </p:txBody>
      </p:sp>
      <p:sp>
        <p:nvSpPr>
          <p:cNvPr id="51" name="Down Arrow 50"/>
          <p:cNvSpPr/>
          <p:nvPr/>
        </p:nvSpPr>
        <p:spPr>
          <a:xfrm>
            <a:off x="7608684" y="1527914"/>
            <a:ext cx="586868" cy="258328"/>
          </a:xfrm>
          <a:prstGeom prst="downArrow">
            <a:avLst/>
          </a:prstGeom>
          <a:solidFill>
            <a:srgbClr val="FFFF99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bIns="0" rtlCol="0" anchor="ctr"/>
          <a:lstStyle/>
          <a:p>
            <a:pPr algn="ctr"/>
            <a:r>
              <a:rPr lang="en-US" sz="1300" b="1" dirty="0" smtClean="0"/>
              <a:t>4</a:t>
            </a:r>
            <a:endParaRPr lang="en-US" sz="1300" b="1" dirty="0"/>
          </a:p>
        </p:txBody>
      </p:sp>
      <p:sp>
        <p:nvSpPr>
          <p:cNvPr id="55" name="Flowchart: Alternate Process 54"/>
          <p:cNvSpPr/>
          <p:nvPr/>
        </p:nvSpPr>
        <p:spPr>
          <a:xfrm>
            <a:off x="2247725" y="2425220"/>
            <a:ext cx="4417909" cy="2371932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rgbClr val="7030A0"/>
                </a:solidFill>
                <a:latin typeface="Berlin Sans FB" pitchFamily="34" charset="0"/>
              </a:rPr>
              <a:t>A</a:t>
            </a:r>
            <a:r>
              <a:rPr lang="id-ID" sz="4000" dirty="0" smtClean="0">
                <a:solidFill>
                  <a:srgbClr val="7030A0"/>
                </a:solidFill>
                <a:latin typeface="Berlin Sans FB" pitchFamily="34" charset="0"/>
              </a:rPr>
              <a:t>.</a:t>
            </a:r>
            <a:r>
              <a:rPr lang="en-US" sz="4000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id-ID" sz="4000" dirty="0" smtClean="0">
                <a:solidFill>
                  <a:srgbClr val="7030A0"/>
                </a:solidFill>
                <a:latin typeface="Berlin Sans FB" pitchFamily="34" charset="0"/>
              </a:rPr>
              <a:t>P</a:t>
            </a:r>
            <a:r>
              <a:rPr lang="en-US" sz="4000" dirty="0" err="1">
                <a:solidFill>
                  <a:srgbClr val="7030A0"/>
                </a:solidFill>
                <a:latin typeface="Berlin Sans FB" pitchFamily="34" charset="0"/>
              </a:rPr>
              <a:t>ascak</a:t>
            </a:r>
            <a:r>
              <a:rPr lang="id-ID" sz="4000" dirty="0">
                <a:solidFill>
                  <a:srgbClr val="7030A0"/>
                </a:solidFill>
                <a:latin typeface="Berlin Sans FB" pitchFamily="34" charset="0"/>
              </a:rPr>
              <a:t>ualifikasi</a:t>
            </a:r>
          </a:p>
          <a:p>
            <a:pPr algn="ctr"/>
            <a:r>
              <a:rPr lang="en-US" sz="3200" dirty="0" smtClean="0">
                <a:solidFill>
                  <a:schemeClr val="tx1"/>
                </a:solidFill>
                <a:latin typeface="Berlin Sans FB" pitchFamily="34" charset="0"/>
              </a:rPr>
              <a:t>47</a:t>
            </a:r>
            <a:r>
              <a:rPr lang="id-ID" sz="3200" dirty="0" smtClean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id-ID" sz="3200" dirty="0">
                <a:solidFill>
                  <a:schemeClr val="tx1"/>
                </a:solidFill>
                <a:latin typeface="Berlin Sans FB" pitchFamily="34" charset="0"/>
              </a:rPr>
              <a:t>Hari / </a:t>
            </a:r>
            <a:r>
              <a:rPr lang="en-US" sz="3200" dirty="0" smtClean="0">
                <a:solidFill>
                  <a:schemeClr val="tx1"/>
                </a:solidFill>
                <a:latin typeface="Berlin Sans FB" pitchFamily="34" charset="0"/>
              </a:rPr>
              <a:t>12</a:t>
            </a:r>
            <a:r>
              <a:rPr lang="id-ID" sz="3200" dirty="0" smtClean="0">
                <a:solidFill>
                  <a:schemeClr val="tx1"/>
                </a:solidFill>
                <a:latin typeface="Berlin Sans FB" pitchFamily="34" charset="0"/>
              </a:rPr>
              <a:t> Proses</a:t>
            </a:r>
            <a:endParaRPr lang="en-US" sz="3200" dirty="0" smtClean="0">
              <a:solidFill>
                <a:schemeClr val="tx1"/>
              </a:solidFill>
              <a:latin typeface="Berlin Sans FB" pitchFamily="34" charset="0"/>
            </a:endParaRPr>
          </a:p>
          <a:p>
            <a:pPr algn="ctr"/>
            <a:r>
              <a:rPr lang="en-US" sz="2000" dirty="0" err="1" smtClean="0">
                <a:solidFill>
                  <a:srgbClr val="0070C0"/>
                </a:solidFill>
                <a:latin typeface="Berlin Sans FB" pitchFamily="34" charset="0"/>
              </a:rPr>
              <a:t>Sesuai</a:t>
            </a:r>
            <a:r>
              <a:rPr lang="en-US" sz="2000" dirty="0" smtClean="0">
                <a:solidFill>
                  <a:srgbClr val="0070C0"/>
                </a:solidFill>
                <a:latin typeface="Berlin Sans FB" pitchFamily="34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Berlin Sans FB" pitchFamily="34" charset="0"/>
              </a:rPr>
              <a:t>Perka</a:t>
            </a:r>
            <a:r>
              <a:rPr lang="en-US" sz="2000" dirty="0" smtClean="0">
                <a:solidFill>
                  <a:srgbClr val="0070C0"/>
                </a:solidFill>
                <a:latin typeface="Berlin Sans FB" pitchFamily="34" charset="0"/>
              </a:rPr>
              <a:t> LKPP No. 14 </a:t>
            </a:r>
            <a:r>
              <a:rPr lang="en-US" sz="2000" dirty="0" err="1" smtClean="0">
                <a:solidFill>
                  <a:srgbClr val="0070C0"/>
                </a:solidFill>
                <a:latin typeface="Berlin Sans FB" pitchFamily="34" charset="0"/>
              </a:rPr>
              <a:t>thn</a:t>
            </a:r>
            <a:r>
              <a:rPr lang="en-US" sz="2000" dirty="0" smtClean="0">
                <a:solidFill>
                  <a:srgbClr val="0070C0"/>
                </a:solidFill>
                <a:latin typeface="Berlin Sans FB" pitchFamily="34" charset="0"/>
              </a:rPr>
              <a:t> 2012 </a:t>
            </a:r>
            <a:r>
              <a:rPr lang="en-US" sz="2000" dirty="0" err="1" smtClean="0">
                <a:solidFill>
                  <a:srgbClr val="0070C0"/>
                </a:solidFill>
                <a:latin typeface="Berlin Sans FB" pitchFamily="34" charset="0"/>
              </a:rPr>
              <a:t>Tentang</a:t>
            </a:r>
            <a:r>
              <a:rPr lang="en-US" sz="2000" dirty="0" smtClean="0">
                <a:solidFill>
                  <a:srgbClr val="0070C0"/>
                </a:solidFill>
                <a:latin typeface="Berlin Sans FB" pitchFamily="34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Berlin Sans FB" pitchFamily="34" charset="0"/>
              </a:rPr>
              <a:t>Petunjuk</a:t>
            </a:r>
            <a:r>
              <a:rPr lang="en-US" sz="2000" dirty="0" smtClean="0">
                <a:solidFill>
                  <a:srgbClr val="0070C0"/>
                </a:solidFill>
                <a:latin typeface="Berlin Sans FB" pitchFamily="34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Berlin Sans FB" pitchFamily="34" charset="0"/>
              </a:rPr>
              <a:t>Teknis</a:t>
            </a:r>
            <a:r>
              <a:rPr lang="en-US" sz="2000" dirty="0" smtClean="0">
                <a:solidFill>
                  <a:srgbClr val="0070C0"/>
                </a:solidFill>
                <a:latin typeface="Berlin Sans FB" pitchFamily="34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Berlin Sans FB" pitchFamily="34" charset="0"/>
              </a:rPr>
              <a:t>Prepres</a:t>
            </a:r>
            <a:r>
              <a:rPr lang="en-US" sz="2000" dirty="0" smtClean="0">
                <a:solidFill>
                  <a:srgbClr val="0070C0"/>
                </a:solidFill>
                <a:latin typeface="Berlin Sans FB" pitchFamily="34" charset="0"/>
              </a:rPr>
              <a:t> 70 </a:t>
            </a:r>
            <a:r>
              <a:rPr lang="en-US" sz="2000" dirty="0" err="1" smtClean="0">
                <a:solidFill>
                  <a:srgbClr val="0070C0"/>
                </a:solidFill>
                <a:latin typeface="Berlin Sans FB" pitchFamily="34" charset="0"/>
              </a:rPr>
              <a:t>Thn</a:t>
            </a:r>
            <a:r>
              <a:rPr lang="en-US" sz="2000" dirty="0" smtClean="0">
                <a:solidFill>
                  <a:srgbClr val="0070C0"/>
                </a:solidFill>
                <a:latin typeface="Berlin Sans FB" pitchFamily="34" charset="0"/>
              </a:rPr>
              <a:t> 2012 – </a:t>
            </a:r>
            <a:r>
              <a:rPr lang="en-US" sz="2000" dirty="0" err="1" smtClean="0">
                <a:solidFill>
                  <a:srgbClr val="0070C0"/>
                </a:solidFill>
                <a:latin typeface="Berlin Sans FB" pitchFamily="34" charset="0"/>
              </a:rPr>
              <a:t>Bab</a:t>
            </a:r>
            <a:r>
              <a:rPr lang="en-US" sz="2000" dirty="0" smtClean="0">
                <a:solidFill>
                  <a:srgbClr val="0070C0"/>
                </a:solidFill>
                <a:latin typeface="Berlin Sans FB" pitchFamily="34" charset="0"/>
              </a:rPr>
              <a:t> II</a:t>
            </a:r>
            <a:endParaRPr lang="en-US" sz="2000" dirty="0">
              <a:solidFill>
                <a:srgbClr val="0070C0"/>
              </a:solidFill>
              <a:latin typeface="Berlin Sans FB" pitchFamily="34" charset="0"/>
            </a:endParaRPr>
          </a:p>
        </p:txBody>
      </p:sp>
      <p:grpSp>
        <p:nvGrpSpPr>
          <p:cNvPr id="3" name="Group 102"/>
          <p:cNvGrpSpPr/>
          <p:nvPr/>
        </p:nvGrpSpPr>
        <p:grpSpPr>
          <a:xfrm>
            <a:off x="2469372" y="528038"/>
            <a:ext cx="1849100" cy="940983"/>
            <a:chOff x="2469372" y="390022"/>
            <a:chExt cx="1849100" cy="940983"/>
          </a:xfrm>
          <a:noFill/>
        </p:grpSpPr>
        <p:sp>
          <p:nvSpPr>
            <p:cNvPr id="9" name="TextBox 8"/>
            <p:cNvSpPr txBox="1"/>
            <p:nvPr/>
          </p:nvSpPr>
          <p:spPr>
            <a:xfrm>
              <a:off x="2469372" y="607730"/>
              <a:ext cx="1849100" cy="723275"/>
            </a:xfrm>
            <a:prstGeom prst="rect">
              <a:avLst/>
            </a:prstGeom>
            <a:solidFill>
              <a:srgbClr val="CDFFE4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300" b="1" dirty="0" smtClean="0"/>
            </a:p>
            <a:p>
              <a:pPr algn="ctr"/>
              <a:r>
                <a:rPr lang="en-US" sz="1100" b="1" dirty="0" smtClean="0">
                  <a:solidFill>
                    <a:srgbClr val="7030A0"/>
                  </a:solidFill>
                  <a:latin typeface="+mj-lt"/>
                </a:rPr>
                <a:t>H : 1 - 14 </a:t>
              </a:r>
            </a:p>
            <a:p>
              <a:pPr algn="ctr"/>
              <a:r>
                <a:rPr lang="en-US" sz="1400" dirty="0" smtClean="0">
                  <a:latin typeface="Berlin Sans FB" pitchFamily="34" charset="0"/>
                </a:rPr>
                <a:t>Download </a:t>
              </a:r>
              <a:r>
                <a:rPr lang="en-US" sz="1400" dirty="0" err="1" smtClean="0">
                  <a:latin typeface="Berlin Sans FB" pitchFamily="34" charset="0"/>
                </a:rPr>
                <a:t>Dokumen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Pengadaan</a:t>
              </a:r>
              <a:endParaRPr lang="en-US" sz="1400" dirty="0" smtClean="0">
                <a:latin typeface="Berlin Sans FB" pitchFamily="34" charset="0"/>
              </a:endParaRPr>
            </a:p>
            <a:p>
              <a:pPr algn="ctr"/>
              <a:endParaRPr lang="en-US" sz="500" b="1" dirty="0" smtClean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469372" y="390022"/>
              <a:ext cx="1849100" cy="209081"/>
            </a:xfrm>
            <a:prstGeom prst="rect">
              <a:avLst/>
            </a:prstGeom>
            <a:grp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/>
                <a:t>Tgl</a:t>
              </a:r>
              <a:r>
                <a:rPr lang="en-US" sz="1200" b="1" dirty="0" smtClean="0"/>
                <a:t>. 28 Feb – 13 Mar </a:t>
              </a:r>
              <a:endParaRPr lang="en-US" sz="2000" b="1" dirty="0"/>
            </a:p>
          </p:txBody>
        </p:sp>
      </p:grpSp>
      <p:grpSp>
        <p:nvGrpSpPr>
          <p:cNvPr id="4" name="Group 103"/>
          <p:cNvGrpSpPr/>
          <p:nvPr/>
        </p:nvGrpSpPr>
        <p:grpSpPr>
          <a:xfrm>
            <a:off x="325447" y="526801"/>
            <a:ext cx="1703814" cy="914540"/>
            <a:chOff x="325447" y="406037"/>
            <a:chExt cx="1703814" cy="914540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2" name="TextBox 1"/>
            <p:cNvSpPr txBox="1"/>
            <p:nvPr/>
          </p:nvSpPr>
          <p:spPr>
            <a:xfrm>
              <a:off x="325447" y="597302"/>
              <a:ext cx="1703814" cy="723275"/>
            </a:xfrm>
            <a:prstGeom prst="rect">
              <a:avLst/>
            </a:prstGeom>
            <a:solidFill>
              <a:srgbClr val="FECEF8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300" b="1" dirty="0" smtClean="0"/>
            </a:p>
            <a:p>
              <a:pPr algn="ctr"/>
              <a:r>
                <a:rPr lang="en-US" sz="1100" b="1" dirty="0" smtClean="0">
                  <a:solidFill>
                    <a:srgbClr val="7030A0"/>
                  </a:solidFill>
                </a:rPr>
                <a:t>H : 1 - 8</a:t>
              </a:r>
            </a:p>
            <a:p>
              <a:pPr algn="ctr"/>
              <a:r>
                <a:rPr lang="en-US" sz="1400" dirty="0" err="1" smtClean="0">
                  <a:latin typeface="Berlin Sans FB" pitchFamily="34" charset="0"/>
                </a:rPr>
                <a:t>Pengumuman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Pascakualifikasi</a:t>
              </a:r>
              <a:endParaRPr lang="en-US" sz="1400" dirty="0" smtClean="0">
                <a:latin typeface="Berlin Sans FB" pitchFamily="34" charset="0"/>
              </a:endParaRPr>
            </a:p>
            <a:p>
              <a:pPr algn="ctr"/>
              <a:endParaRPr lang="en-US" sz="500" b="1" dirty="0" smtClean="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25447" y="406037"/>
              <a:ext cx="1703813" cy="201692"/>
            </a:xfrm>
            <a:prstGeom prst="rect">
              <a:avLst/>
            </a:prstGeom>
            <a:noFill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/>
                <a:t>Tgl</a:t>
              </a:r>
              <a:r>
                <a:rPr lang="en-US" sz="1200" b="1" dirty="0" smtClean="0"/>
                <a:t>. 28 Feb – 7 Mar </a:t>
              </a:r>
              <a:endParaRPr lang="en-US" sz="2000" b="1" dirty="0"/>
            </a:p>
          </p:txBody>
        </p:sp>
      </p:grpSp>
      <p:grpSp>
        <p:nvGrpSpPr>
          <p:cNvPr id="5" name="Group 101"/>
          <p:cNvGrpSpPr/>
          <p:nvPr/>
        </p:nvGrpSpPr>
        <p:grpSpPr>
          <a:xfrm>
            <a:off x="4704389" y="519411"/>
            <a:ext cx="1872209" cy="948677"/>
            <a:chOff x="4704389" y="398647"/>
            <a:chExt cx="1872209" cy="948677"/>
          </a:xfrm>
        </p:grpSpPr>
        <p:sp>
          <p:nvSpPr>
            <p:cNvPr id="10" name="TextBox 9"/>
            <p:cNvSpPr txBox="1"/>
            <p:nvPr/>
          </p:nvSpPr>
          <p:spPr>
            <a:xfrm>
              <a:off x="4704389" y="616355"/>
              <a:ext cx="1872209" cy="730969"/>
            </a:xfrm>
            <a:prstGeom prst="rect">
              <a:avLst/>
            </a:prstGeom>
            <a:solidFill>
              <a:srgbClr val="CDFFE4"/>
            </a:solidFill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 defTabSz="933919">
                <a:defRPr/>
              </a:pPr>
              <a:endParaRPr lang="en-US" sz="300" dirty="0" smtClean="0">
                <a:latin typeface="Berlin Sans FB" pitchFamily="34" charset="0"/>
              </a:endParaRPr>
            </a:p>
            <a:p>
              <a:pPr algn="ctr" defTabSz="933919">
                <a:defRPr/>
              </a:pPr>
              <a:r>
                <a:rPr lang="en-US" sz="1100" b="1" dirty="0" smtClean="0">
                  <a:solidFill>
                    <a:srgbClr val="7030A0"/>
                  </a:solidFill>
                  <a:latin typeface="+mj-lt"/>
                </a:rPr>
                <a:t>H : 7</a:t>
              </a:r>
            </a:p>
            <a:p>
              <a:pPr algn="ctr" defTabSz="933919">
                <a:defRPr/>
              </a:pPr>
              <a:r>
                <a:rPr lang="en-US" sz="1400" dirty="0" err="1" smtClean="0">
                  <a:latin typeface="Berlin Sans FB" pitchFamily="34" charset="0"/>
                </a:rPr>
                <a:t>Pemberian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</a:p>
            <a:p>
              <a:pPr algn="ctr" defTabSz="933919">
                <a:defRPr/>
              </a:pPr>
              <a:r>
                <a:rPr lang="en-US" sz="1400" dirty="0" err="1" smtClean="0">
                  <a:latin typeface="Berlin Sans FB" pitchFamily="34" charset="0"/>
                </a:rPr>
                <a:t>Penjelasan</a:t>
              </a:r>
              <a:endParaRPr lang="en-US" sz="1400" dirty="0" smtClean="0">
                <a:latin typeface="Berlin Sans FB" pitchFamily="34" charset="0"/>
              </a:endParaRPr>
            </a:p>
            <a:p>
              <a:pPr algn="ctr" defTabSz="933919">
                <a:defRPr/>
              </a:pPr>
              <a:endParaRPr lang="en-US" sz="500" dirty="0">
                <a:latin typeface="Berlin Sans FB" pitchFamily="34" charset="0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4704390" y="398647"/>
              <a:ext cx="1872208" cy="22447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/>
                <a:t>Tgl</a:t>
              </a:r>
              <a:r>
                <a:rPr lang="en-US" sz="1200" b="1" dirty="0" smtClean="0"/>
                <a:t>. 6 Mar</a:t>
              </a:r>
              <a:endParaRPr lang="en-US" sz="2000" b="1" dirty="0"/>
            </a:p>
          </p:txBody>
        </p:sp>
      </p:grpSp>
      <p:grpSp>
        <p:nvGrpSpPr>
          <p:cNvPr id="6" name="Group 100"/>
          <p:cNvGrpSpPr/>
          <p:nvPr/>
        </p:nvGrpSpPr>
        <p:grpSpPr>
          <a:xfrm>
            <a:off x="6966014" y="526801"/>
            <a:ext cx="1872208" cy="948051"/>
            <a:chOff x="6966014" y="414663"/>
            <a:chExt cx="1872208" cy="948051"/>
          </a:xfrm>
        </p:grpSpPr>
        <p:sp>
          <p:nvSpPr>
            <p:cNvPr id="12" name="TextBox 11"/>
            <p:cNvSpPr txBox="1"/>
            <p:nvPr/>
          </p:nvSpPr>
          <p:spPr>
            <a:xfrm>
              <a:off x="6966014" y="631745"/>
              <a:ext cx="1868381" cy="730969"/>
            </a:xfrm>
            <a:prstGeom prst="rect">
              <a:avLst/>
            </a:prstGeom>
            <a:solidFill>
              <a:srgbClr val="CDFFE4"/>
            </a:solidFill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300" b="1" dirty="0" smtClean="0"/>
            </a:p>
            <a:p>
              <a:pPr algn="ctr"/>
              <a:r>
                <a:rPr lang="en-US" sz="1100" b="1" dirty="0" smtClean="0">
                  <a:solidFill>
                    <a:srgbClr val="7030A0"/>
                  </a:solidFill>
                  <a:latin typeface="+mj-lt"/>
                </a:rPr>
                <a:t>H : 8 - 15</a:t>
              </a:r>
            </a:p>
            <a:p>
              <a:pPr algn="ctr"/>
              <a:r>
                <a:rPr lang="en-US" sz="1400" dirty="0" smtClean="0">
                  <a:latin typeface="Berlin Sans FB" pitchFamily="34" charset="0"/>
                </a:rPr>
                <a:t>Upload </a:t>
              </a:r>
              <a:r>
                <a:rPr lang="en-US" sz="1400" dirty="0" err="1" smtClean="0">
                  <a:latin typeface="Berlin Sans FB" pitchFamily="34" charset="0"/>
                </a:rPr>
                <a:t>Dokumen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Penawaran</a:t>
              </a:r>
              <a:endParaRPr lang="en-US" sz="1400" dirty="0" smtClean="0">
                <a:latin typeface="Berlin Sans FB" pitchFamily="34" charset="0"/>
              </a:endParaRPr>
            </a:p>
            <a:p>
              <a:pPr algn="ctr"/>
              <a:endParaRPr lang="en-US" sz="500" b="1" dirty="0" smtClean="0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966014" y="414663"/>
              <a:ext cx="1872208" cy="22447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/>
                <a:t>Tgl</a:t>
              </a:r>
              <a:r>
                <a:rPr lang="en-US" sz="1200" b="1" dirty="0" smtClean="0"/>
                <a:t>. 7 Mar – 14 Mar</a:t>
              </a:r>
              <a:endParaRPr lang="en-US" sz="2000" b="1" dirty="0"/>
            </a:p>
          </p:txBody>
        </p:sp>
      </p:grpSp>
      <p:grpSp>
        <p:nvGrpSpPr>
          <p:cNvPr id="7" name="Group 2"/>
          <p:cNvGrpSpPr/>
          <p:nvPr/>
        </p:nvGrpSpPr>
        <p:grpSpPr>
          <a:xfrm>
            <a:off x="6992760" y="1830014"/>
            <a:ext cx="1850628" cy="944151"/>
            <a:chOff x="6992760" y="1830014"/>
            <a:chExt cx="1850628" cy="944151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13" name="TextBox 12"/>
            <p:cNvSpPr txBox="1"/>
            <p:nvPr/>
          </p:nvSpPr>
          <p:spPr>
            <a:xfrm>
              <a:off x="6992760" y="2050890"/>
              <a:ext cx="1845461" cy="723275"/>
            </a:xfrm>
            <a:prstGeom prst="rect">
              <a:avLst/>
            </a:prstGeom>
            <a:solidFill>
              <a:srgbClr val="FECEF8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300" b="1" dirty="0" smtClean="0"/>
            </a:p>
            <a:p>
              <a:pPr algn="ctr"/>
              <a:r>
                <a:rPr lang="en-US" sz="1100" b="1" dirty="0" smtClean="0">
                  <a:solidFill>
                    <a:srgbClr val="7030A0"/>
                  </a:solidFill>
                  <a:latin typeface="+mj-lt"/>
                </a:rPr>
                <a:t>H : 15</a:t>
              </a:r>
            </a:p>
            <a:p>
              <a:pPr algn="ctr"/>
              <a:r>
                <a:rPr lang="en-US" sz="1400" dirty="0" err="1" smtClean="0">
                  <a:latin typeface="Berlin Sans FB" pitchFamily="34" charset="0"/>
                </a:rPr>
                <a:t>Pembukaan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Dokumen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Penawaran</a:t>
              </a:r>
              <a:endParaRPr lang="en-US" sz="1400" dirty="0" smtClean="0">
                <a:latin typeface="Berlin Sans FB" pitchFamily="34" charset="0"/>
              </a:endParaRPr>
            </a:p>
            <a:p>
              <a:pPr algn="ctr"/>
              <a:endParaRPr lang="en-US" sz="500" b="1" dirty="0" smtClean="0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6996588" y="1830014"/>
              <a:ext cx="1846800" cy="224471"/>
            </a:xfrm>
            <a:prstGeom prst="rect">
              <a:avLst/>
            </a:prstGeom>
            <a:noFill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/>
                <a:t>Tgl</a:t>
              </a:r>
              <a:r>
                <a:rPr lang="en-US" sz="1200" b="1" dirty="0" smtClean="0"/>
                <a:t>. 14 Mar</a:t>
              </a:r>
              <a:endParaRPr lang="en-US" sz="2000" b="1" dirty="0"/>
            </a:p>
          </p:txBody>
        </p:sp>
      </p:grpSp>
      <p:grpSp>
        <p:nvGrpSpPr>
          <p:cNvPr id="8" name="Group 3"/>
          <p:cNvGrpSpPr/>
          <p:nvPr/>
        </p:nvGrpSpPr>
        <p:grpSpPr>
          <a:xfrm>
            <a:off x="6992761" y="3141117"/>
            <a:ext cx="1843200" cy="955440"/>
            <a:chOff x="6992761" y="3141117"/>
            <a:chExt cx="1843200" cy="955440"/>
          </a:xfrm>
        </p:grpSpPr>
        <p:sp>
          <p:nvSpPr>
            <p:cNvPr id="22" name="TextBox 21"/>
            <p:cNvSpPr txBox="1"/>
            <p:nvPr/>
          </p:nvSpPr>
          <p:spPr>
            <a:xfrm>
              <a:off x="6992761" y="3365588"/>
              <a:ext cx="1841634" cy="730969"/>
            </a:xfrm>
            <a:prstGeom prst="rect">
              <a:avLst/>
            </a:prstGeom>
            <a:solidFill>
              <a:srgbClr val="CDFFE4"/>
            </a:solidFill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300" b="1" dirty="0" smtClean="0"/>
            </a:p>
            <a:p>
              <a:pPr algn="ctr"/>
              <a:r>
                <a:rPr lang="en-US" sz="1100" b="1" dirty="0" smtClean="0">
                  <a:solidFill>
                    <a:srgbClr val="7030A0"/>
                  </a:solidFill>
                  <a:latin typeface="+mj-lt"/>
                </a:rPr>
                <a:t>H : 16 - 20</a:t>
              </a:r>
            </a:p>
            <a:p>
              <a:pPr algn="ctr"/>
              <a:r>
                <a:rPr lang="en-US" sz="1400" dirty="0" err="1" smtClean="0">
                  <a:latin typeface="Berlin Sans FB" pitchFamily="34" charset="0"/>
                </a:rPr>
                <a:t>Evaluasi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</a:p>
            <a:p>
              <a:pPr algn="ctr"/>
              <a:r>
                <a:rPr lang="en-US" sz="1400" dirty="0" err="1" smtClean="0">
                  <a:latin typeface="Berlin Sans FB" pitchFamily="34" charset="0"/>
                </a:rPr>
                <a:t>Penawaran</a:t>
              </a:r>
              <a:endParaRPr lang="en-US" sz="1400" dirty="0" smtClean="0">
                <a:latin typeface="Berlin Sans FB" pitchFamily="34" charset="0"/>
              </a:endParaRPr>
            </a:p>
            <a:p>
              <a:pPr algn="ctr"/>
              <a:endParaRPr lang="en-US" sz="500" b="1" dirty="0" smtClean="0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6992761" y="3141117"/>
              <a:ext cx="1843200" cy="22447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/>
                <a:t>Tgl</a:t>
              </a:r>
              <a:r>
                <a:rPr lang="en-US" sz="1200" b="1" dirty="0" smtClean="0"/>
                <a:t> 15 – 19 Mar</a:t>
              </a:r>
              <a:endParaRPr lang="en-US" sz="2000" b="1" dirty="0"/>
            </a:p>
          </p:txBody>
        </p:sp>
      </p:grpSp>
      <p:grpSp>
        <p:nvGrpSpPr>
          <p:cNvPr id="11" name="Group 91"/>
          <p:cNvGrpSpPr/>
          <p:nvPr/>
        </p:nvGrpSpPr>
        <p:grpSpPr>
          <a:xfrm>
            <a:off x="6992760" y="4424333"/>
            <a:ext cx="1834687" cy="955440"/>
            <a:chOff x="6992760" y="4381203"/>
            <a:chExt cx="1834687" cy="955440"/>
          </a:xfrm>
        </p:grpSpPr>
        <p:sp>
          <p:nvSpPr>
            <p:cNvPr id="24" name="TextBox 23"/>
            <p:cNvSpPr txBox="1"/>
            <p:nvPr/>
          </p:nvSpPr>
          <p:spPr>
            <a:xfrm>
              <a:off x="6992760" y="4605674"/>
              <a:ext cx="1834687" cy="730969"/>
            </a:xfrm>
            <a:prstGeom prst="rect">
              <a:avLst/>
            </a:prstGeom>
            <a:solidFill>
              <a:srgbClr val="CDFFE4"/>
            </a:solidFill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300" b="1" dirty="0" smtClean="0"/>
            </a:p>
            <a:p>
              <a:pPr algn="ctr"/>
              <a:r>
                <a:rPr lang="en-US" sz="1100" b="1" dirty="0" smtClean="0">
                  <a:solidFill>
                    <a:srgbClr val="7030A0"/>
                  </a:solidFill>
                  <a:latin typeface="+mj-lt"/>
                </a:rPr>
                <a:t>H : 21 - 27</a:t>
              </a:r>
            </a:p>
            <a:p>
              <a:pPr algn="ctr"/>
              <a:r>
                <a:rPr lang="en-US" sz="1400" dirty="0" err="1" smtClean="0">
                  <a:latin typeface="Berlin Sans FB" pitchFamily="34" charset="0"/>
                </a:rPr>
                <a:t>Evaluasi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Dokumen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dan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Pembuktian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Kualifikasi</a:t>
              </a:r>
              <a:endParaRPr lang="en-US" sz="1400" dirty="0" smtClean="0">
                <a:latin typeface="Berlin Sans FB" pitchFamily="34" charset="0"/>
              </a:endParaRPr>
            </a:p>
            <a:p>
              <a:pPr algn="ctr"/>
              <a:endParaRPr lang="en-US" sz="500" dirty="0" smtClean="0">
                <a:latin typeface="Berlin Sans FB" pitchFamily="34" charset="0"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6992760" y="4381203"/>
              <a:ext cx="1834687" cy="22447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/>
                <a:t>Tgl</a:t>
              </a:r>
              <a:r>
                <a:rPr lang="en-US" sz="1200" b="1" dirty="0" smtClean="0"/>
                <a:t>. 20 – 26 Mar</a:t>
              </a:r>
              <a:endParaRPr lang="en-US" sz="2000" b="1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988621" y="5724013"/>
            <a:ext cx="1847339" cy="989082"/>
            <a:chOff x="6988621" y="5724013"/>
            <a:chExt cx="1847339" cy="989082"/>
          </a:xfrm>
        </p:grpSpPr>
        <p:sp>
          <p:nvSpPr>
            <p:cNvPr id="26" name="TextBox 25"/>
            <p:cNvSpPr txBox="1"/>
            <p:nvPr/>
          </p:nvSpPr>
          <p:spPr>
            <a:xfrm>
              <a:off x="6992760" y="5943654"/>
              <a:ext cx="1843200" cy="769441"/>
            </a:xfrm>
            <a:prstGeom prst="rect">
              <a:avLst/>
            </a:prstGeom>
            <a:solidFill>
              <a:srgbClr val="CDFFE4"/>
            </a:solidFill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bIns="0" rtlCol="0">
              <a:spAutoFit/>
            </a:bodyPr>
            <a:lstStyle/>
            <a:p>
              <a:pPr algn="ctr"/>
              <a:endParaRPr lang="en-US" sz="300" b="1" dirty="0" smtClean="0"/>
            </a:p>
            <a:p>
              <a:pPr algn="ctr"/>
              <a:r>
                <a:rPr lang="en-US" sz="1100" b="1" dirty="0" smtClean="0">
                  <a:solidFill>
                    <a:srgbClr val="7030A0"/>
                  </a:solidFill>
                  <a:latin typeface="+mj-lt"/>
                </a:rPr>
                <a:t>H : 28</a:t>
              </a:r>
            </a:p>
            <a:p>
              <a:pPr algn="ctr"/>
              <a:r>
                <a:rPr lang="en-US" sz="1400" dirty="0" smtClean="0">
                  <a:latin typeface="Berlin Sans FB" pitchFamily="34" charset="0"/>
                </a:rPr>
                <a:t>Upload </a:t>
              </a:r>
              <a:r>
                <a:rPr lang="en-US" sz="1400" dirty="0" err="1" smtClean="0">
                  <a:latin typeface="Berlin Sans FB" pitchFamily="34" charset="0"/>
                </a:rPr>
                <a:t>Berita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Acara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Hasil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Pelelangan</a:t>
              </a:r>
              <a:endParaRPr lang="en-US" sz="1400" dirty="0" smtClean="0">
                <a:latin typeface="Berlin Sans FB" pitchFamily="34" charset="0"/>
              </a:endParaRPr>
            </a:p>
            <a:p>
              <a:pPr algn="ctr"/>
              <a:endParaRPr lang="en-US" sz="500" dirty="0" smtClean="0">
                <a:latin typeface="Berlin Sans FB" pitchFamily="34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6988621" y="5724013"/>
              <a:ext cx="1834687" cy="22447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/>
                <a:t>Tgl</a:t>
              </a:r>
              <a:r>
                <a:rPr lang="en-US" sz="1200" b="1" dirty="0" smtClean="0"/>
                <a:t>. 27 Mar</a:t>
              </a:r>
              <a:endParaRPr lang="en-US" sz="2000" b="1" dirty="0"/>
            </a:p>
          </p:txBody>
        </p:sp>
      </p:grpSp>
      <p:grpSp>
        <p:nvGrpSpPr>
          <p:cNvPr id="18" name="Group 94"/>
          <p:cNvGrpSpPr/>
          <p:nvPr/>
        </p:nvGrpSpPr>
        <p:grpSpPr>
          <a:xfrm>
            <a:off x="4704389" y="5726833"/>
            <a:ext cx="1904171" cy="992094"/>
            <a:chOff x="4704389" y="5744085"/>
            <a:chExt cx="1904171" cy="992094"/>
          </a:xfrm>
          <a:noFill/>
        </p:grpSpPr>
        <p:sp>
          <p:nvSpPr>
            <p:cNvPr id="36" name="TextBox 35"/>
            <p:cNvSpPr txBox="1"/>
            <p:nvPr/>
          </p:nvSpPr>
          <p:spPr>
            <a:xfrm>
              <a:off x="4704390" y="5959043"/>
              <a:ext cx="1904170" cy="777136"/>
            </a:xfrm>
            <a:prstGeom prst="rect">
              <a:avLst/>
            </a:prstGeom>
            <a:solidFill>
              <a:srgbClr val="CDFFE4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bIns="0" rtlCol="0">
              <a:spAutoFit/>
            </a:bodyPr>
            <a:lstStyle/>
            <a:p>
              <a:pPr algn="ctr"/>
              <a:endParaRPr lang="en-US" sz="300" b="1" dirty="0" smtClean="0"/>
            </a:p>
            <a:p>
              <a:pPr algn="ctr"/>
              <a:r>
                <a:rPr lang="en-US" sz="1100" b="1" dirty="0" smtClean="0">
                  <a:solidFill>
                    <a:srgbClr val="7030A0"/>
                  </a:solidFill>
                  <a:latin typeface="+mj-lt"/>
                </a:rPr>
                <a:t>H : 29</a:t>
              </a:r>
            </a:p>
            <a:p>
              <a:pPr algn="ctr"/>
              <a:r>
                <a:rPr lang="en-US" sz="1400" dirty="0" err="1" smtClean="0">
                  <a:latin typeface="Berlin Sans FB" pitchFamily="34" charset="0"/>
                </a:rPr>
                <a:t>Penetapan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</a:p>
            <a:p>
              <a:pPr algn="ctr"/>
              <a:r>
                <a:rPr lang="en-US" sz="1400" dirty="0" err="1" smtClean="0">
                  <a:latin typeface="Berlin Sans FB" pitchFamily="34" charset="0"/>
                </a:rPr>
                <a:t>Pemenang</a:t>
              </a:r>
              <a:endParaRPr lang="en-US" sz="1400" dirty="0" smtClean="0">
                <a:latin typeface="Berlin Sans FB" pitchFamily="34" charset="0"/>
              </a:endParaRPr>
            </a:p>
            <a:p>
              <a:pPr algn="ctr"/>
              <a:endParaRPr lang="en-US" sz="500" b="1" dirty="0" smtClean="0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4704389" y="5744085"/>
              <a:ext cx="1904171" cy="224471"/>
            </a:xfrm>
            <a:prstGeom prst="rect">
              <a:avLst/>
            </a:prstGeom>
            <a:grpFill/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/>
                <a:t>Tgl</a:t>
              </a:r>
              <a:r>
                <a:rPr lang="en-US" sz="1200" b="1" dirty="0" smtClean="0"/>
                <a:t>. 28 Mar</a:t>
              </a:r>
              <a:endParaRPr lang="en-US" sz="2000" b="1" dirty="0"/>
            </a:p>
          </p:txBody>
        </p:sp>
      </p:grpSp>
      <p:grpSp>
        <p:nvGrpSpPr>
          <p:cNvPr id="19" name="Group 93"/>
          <p:cNvGrpSpPr/>
          <p:nvPr/>
        </p:nvGrpSpPr>
        <p:grpSpPr>
          <a:xfrm>
            <a:off x="2469372" y="5715386"/>
            <a:ext cx="1797939" cy="999590"/>
            <a:chOff x="2469372" y="5715386"/>
            <a:chExt cx="1797939" cy="999590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8" name="TextBox 37"/>
            <p:cNvSpPr txBox="1"/>
            <p:nvPr/>
          </p:nvSpPr>
          <p:spPr>
            <a:xfrm>
              <a:off x="2469372" y="5945535"/>
              <a:ext cx="1797939" cy="769441"/>
            </a:xfrm>
            <a:prstGeom prst="rect">
              <a:avLst/>
            </a:prstGeom>
            <a:solidFill>
              <a:srgbClr val="FECEF8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bIns="0" rtlCol="0">
              <a:spAutoFit/>
            </a:bodyPr>
            <a:lstStyle/>
            <a:p>
              <a:pPr algn="ctr"/>
              <a:endParaRPr lang="en-US" sz="300" b="1" dirty="0" smtClean="0"/>
            </a:p>
            <a:p>
              <a:pPr algn="ctr"/>
              <a:r>
                <a:rPr lang="en-US" sz="1100" b="1" dirty="0" smtClean="0">
                  <a:solidFill>
                    <a:srgbClr val="7030A0"/>
                  </a:solidFill>
                  <a:latin typeface="+mj-lt"/>
                </a:rPr>
                <a:t>H : 30</a:t>
              </a:r>
            </a:p>
            <a:p>
              <a:pPr algn="ctr"/>
              <a:r>
                <a:rPr lang="en-US" sz="1400" dirty="0" err="1" smtClean="0">
                  <a:latin typeface="Berlin Sans FB" pitchFamily="34" charset="0"/>
                </a:rPr>
                <a:t>Pengumuman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Pemenang</a:t>
              </a:r>
              <a:endParaRPr lang="en-US" sz="1400" dirty="0" smtClean="0">
                <a:latin typeface="Berlin Sans FB" pitchFamily="34" charset="0"/>
              </a:endParaRPr>
            </a:p>
            <a:p>
              <a:pPr algn="ctr"/>
              <a:endParaRPr lang="en-US" sz="500" b="1" dirty="0" smtClean="0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2469372" y="5715386"/>
              <a:ext cx="1797939" cy="224471"/>
            </a:xfrm>
            <a:prstGeom prst="rect">
              <a:avLst/>
            </a:prstGeom>
            <a:noFill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/>
                <a:t>Tgl</a:t>
              </a:r>
              <a:r>
                <a:rPr lang="en-US" sz="1200" b="1" dirty="0" smtClean="0"/>
                <a:t>. 29 Mar</a:t>
              </a:r>
              <a:endParaRPr lang="en-US" sz="2000" b="1" dirty="0"/>
            </a:p>
          </p:txBody>
        </p:sp>
      </p:grpSp>
      <p:grpSp>
        <p:nvGrpSpPr>
          <p:cNvPr id="20" name="Group 10"/>
          <p:cNvGrpSpPr/>
          <p:nvPr/>
        </p:nvGrpSpPr>
        <p:grpSpPr>
          <a:xfrm>
            <a:off x="321130" y="5714367"/>
            <a:ext cx="1696318" cy="1002546"/>
            <a:chOff x="321130" y="5733417"/>
            <a:chExt cx="1696318" cy="1002546"/>
          </a:xfrm>
        </p:grpSpPr>
        <p:sp>
          <p:nvSpPr>
            <p:cNvPr id="40" name="TextBox 39"/>
            <p:cNvSpPr txBox="1"/>
            <p:nvPr/>
          </p:nvSpPr>
          <p:spPr>
            <a:xfrm>
              <a:off x="325448" y="5966522"/>
              <a:ext cx="1692000" cy="769441"/>
            </a:xfrm>
            <a:prstGeom prst="rect">
              <a:avLst/>
            </a:prstGeom>
            <a:solidFill>
              <a:srgbClr val="CDFFE4"/>
            </a:solidFill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bIns="0" rtlCol="0">
              <a:spAutoFit/>
            </a:bodyPr>
            <a:lstStyle/>
            <a:p>
              <a:pPr algn="ctr"/>
              <a:endParaRPr lang="en-US" sz="300" b="1" dirty="0" smtClean="0"/>
            </a:p>
            <a:p>
              <a:pPr algn="ctr"/>
              <a:r>
                <a:rPr lang="en-US" sz="1100" b="1" dirty="0" smtClean="0">
                  <a:solidFill>
                    <a:srgbClr val="7030A0"/>
                  </a:solidFill>
                  <a:latin typeface="+mj-lt"/>
                </a:rPr>
                <a:t>H : 31 - 34</a:t>
              </a:r>
            </a:p>
            <a:p>
              <a:pPr algn="ctr"/>
              <a:r>
                <a:rPr lang="en-US" sz="1400" dirty="0" err="1" smtClean="0">
                  <a:latin typeface="Berlin Sans FB" pitchFamily="34" charset="0"/>
                </a:rPr>
                <a:t>Masa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Sanggah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</a:p>
            <a:p>
              <a:pPr algn="ctr"/>
              <a:r>
                <a:rPr lang="en-US" sz="1400" dirty="0" err="1" smtClean="0">
                  <a:latin typeface="Berlin Sans FB" pitchFamily="34" charset="0"/>
                </a:rPr>
                <a:t>Hasil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Lelang</a:t>
              </a:r>
              <a:endParaRPr lang="en-US" sz="1400" dirty="0" smtClean="0">
                <a:latin typeface="Berlin Sans FB" pitchFamily="34" charset="0"/>
              </a:endParaRPr>
            </a:p>
            <a:p>
              <a:pPr algn="ctr"/>
              <a:endParaRPr lang="en-US" sz="500" b="1" dirty="0" smtClean="0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321130" y="5733417"/>
              <a:ext cx="1692000" cy="22447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/>
                <a:t>Tgl</a:t>
              </a:r>
              <a:r>
                <a:rPr lang="en-US" sz="1200" b="1" dirty="0" smtClean="0"/>
                <a:t>. 30 Mar – 2 Apr</a:t>
              </a:r>
              <a:endParaRPr lang="en-US" sz="2000" b="1" dirty="0"/>
            </a:p>
          </p:txBody>
        </p:sp>
      </p:grpSp>
      <p:sp>
        <p:nvSpPr>
          <p:cNvPr id="84" name="Up Arrow 83"/>
          <p:cNvSpPr/>
          <p:nvPr/>
        </p:nvSpPr>
        <p:spPr>
          <a:xfrm>
            <a:off x="858403" y="5157800"/>
            <a:ext cx="612068" cy="374354"/>
          </a:xfrm>
          <a:prstGeom prst="upArrow">
            <a:avLst/>
          </a:prstGeom>
          <a:solidFill>
            <a:srgbClr val="FFFF99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/>
              <a:t>11</a:t>
            </a:r>
            <a:endParaRPr lang="en-US" sz="1400" b="1" dirty="0"/>
          </a:p>
        </p:txBody>
      </p:sp>
      <p:grpSp>
        <p:nvGrpSpPr>
          <p:cNvPr id="23" name="Group 7"/>
          <p:cNvGrpSpPr/>
          <p:nvPr/>
        </p:nvGrpSpPr>
        <p:grpSpPr>
          <a:xfrm>
            <a:off x="325448" y="3836665"/>
            <a:ext cx="1692000" cy="1161392"/>
            <a:chOff x="325448" y="4426131"/>
            <a:chExt cx="1692000" cy="1161392"/>
          </a:xfrm>
        </p:grpSpPr>
        <p:sp>
          <p:nvSpPr>
            <p:cNvPr id="43" name="TextBox 42"/>
            <p:cNvSpPr txBox="1"/>
            <p:nvPr/>
          </p:nvSpPr>
          <p:spPr>
            <a:xfrm>
              <a:off x="325448" y="4648804"/>
              <a:ext cx="1692000" cy="938719"/>
            </a:xfrm>
            <a:prstGeom prst="rect">
              <a:avLst/>
            </a:prstGeom>
            <a:solidFill>
              <a:srgbClr val="CDFFE4"/>
            </a:solidFill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300" b="1" dirty="0" smtClean="0"/>
            </a:p>
            <a:p>
              <a:pPr algn="ctr"/>
              <a:r>
                <a:rPr lang="en-US" sz="1100" b="1" dirty="0" smtClean="0">
                  <a:solidFill>
                    <a:srgbClr val="7030A0"/>
                  </a:solidFill>
                  <a:latin typeface="+mj-lt"/>
                </a:rPr>
                <a:t>H : 34</a:t>
              </a:r>
            </a:p>
            <a:p>
              <a:pPr algn="ctr"/>
              <a:r>
                <a:rPr lang="en-US" sz="1400" dirty="0" smtClean="0">
                  <a:latin typeface="Berlin Sans FB" pitchFamily="34" charset="0"/>
                </a:rPr>
                <a:t>Upload </a:t>
              </a:r>
              <a:r>
                <a:rPr lang="en-US" sz="1400" dirty="0" err="1" smtClean="0">
                  <a:latin typeface="Berlin Sans FB" pitchFamily="34" charset="0"/>
                </a:rPr>
                <a:t>Berita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</a:p>
            <a:p>
              <a:pPr algn="ctr"/>
              <a:r>
                <a:rPr lang="en-US" sz="1400" dirty="0" err="1" smtClean="0">
                  <a:latin typeface="Berlin Sans FB" pitchFamily="34" charset="0"/>
                </a:rPr>
                <a:t>Acara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Hasil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</a:p>
            <a:p>
              <a:pPr algn="ctr"/>
              <a:r>
                <a:rPr lang="en-US" sz="1400" dirty="0" err="1" smtClean="0">
                  <a:latin typeface="Berlin Sans FB" pitchFamily="34" charset="0"/>
                </a:rPr>
                <a:t>Pelelangan</a:t>
              </a:r>
              <a:endParaRPr lang="en-US" sz="1400" dirty="0" smtClean="0">
                <a:latin typeface="Berlin Sans FB" pitchFamily="34" charset="0"/>
              </a:endParaRPr>
            </a:p>
            <a:p>
              <a:pPr algn="ctr"/>
              <a:endParaRPr lang="en-US" sz="500" b="1" dirty="0" smtClean="0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325448" y="4426131"/>
              <a:ext cx="1692000" cy="224471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/>
                <a:t>Tgl</a:t>
              </a:r>
              <a:r>
                <a:rPr lang="en-US" sz="1200" b="1" dirty="0" smtClean="0"/>
                <a:t>. 2 Apr</a:t>
              </a:r>
              <a:endParaRPr lang="en-US" sz="2000" b="1" dirty="0"/>
            </a:p>
          </p:txBody>
        </p:sp>
      </p:grpSp>
      <p:sp>
        <p:nvSpPr>
          <p:cNvPr id="86" name="Up Arrow 85"/>
          <p:cNvSpPr/>
          <p:nvPr/>
        </p:nvSpPr>
        <p:spPr>
          <a:xfrm>
            <a:off x="871320" y="3357562"/>
            <a:ext cx="612068" cy="357190"/>
          </a:xfrm>
          <a:prstGeom prst="upArrow">
            <a:avLst/>
          </a:prstGeom>
          <a:solidFill>
            <a:srgbClr val="FFFF99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b="1" dirty="0" smtClean="0"/>
              <a:t>12</a:t>
            </a:r>
            <a:endParaRPr lang="en-US" sz="1400" b="1" dirty="0"/>
          </a:p>
        </p:txBody>
      </p:sp>
      <p:grpSp>
        <p:nvGrpSpPr>
          <p:cNvPr id="28" name="Group 5"/>
          <p:cNvGrpSpPr/>
          <p:nvPr/>
        </p:nvGrpSpPr>
        <p:grpSpPr>
          <a:xfrm>
            <a:off x="318436" y="2214554"/>
            <a:ext cx="1692001" cy="1020388"/>
            <a:chOff x="325447" y="1760540"/>
            <a:chExt cx="1692001" cy="1020388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45" name="TextBox 44"/>
            <p:cNvSpPr txBox="1"/>
            <p:nvPr/>
          </p:nvSpPr>
          <p:spPr>
            <a:xfrm>
              <a:off x="325447" y="1965320"/>
              <a:ext cx="1690895" cy="815608"/>
            </a:xfrm>
            <a:prstGeom prst="rect">
              <a:avLst/>
            </a:prstGeom>
            <a:grpFill/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bIns="0" rtlCol="0">
              <a:spAutoFit/>
            </a:bodyPr>
            <a:lstStyle/>
            <a:p>
              <a:pPr algn="ctr"/>
              <a:endParaRPr lang="en-US" sz="500" b="1" dirty="0" smtClean="0"/>
            </a:p>
            <a:p>
              <a:pPr algn="ctr"/>
              <a:r>
                <a:rPr lang="en-US" sz="1100" b="1" dirty="0" smtClean="0">
                  <a:solidFill>
                    <a:srgbClr val="7030A0"/>
                  </a:solidFill>
                  <a:latin typeface="+mj-lt"/>
                </a:rPr>
                <a:t>H : 47</a:t>
              </a:r>
            </a:p>
            <a:p>
              <a:pPr algn="ctr"/>
              <a:r>
                <a:rPr lang="en-US" sz="1400" dirty="0" err="1" smtClean="0">
                  <a:latin typeface="Berlin Sans FB" pitchFamily="34" charset="0"/>
                </a:rPr>
                <a:t>Penandatanganan</a:t>
              </a:r>
              <a:r>
                <a:rPr lang="en-US" sz="1400" dirty="0" smtClean="0">
                  <a:latin typeface="Berlin Sans FB" pitchFamily="34" charset="0"/>
                </a:rPr>
                <a:t> </a:t>
              </a:r>
              <a:r>
                <a:rPr lang="en-US" sz="1400" dirty="0" err="1" smtClean="0">
                  <a:latin typeface="Berlin Sans FB" pitchFamily="34" charset="0"/>
                </a:rPr>
                <a:t>Kontrak</a:t>
              </a:r>
              <a:endParaRPr lang="en-US" sz="1400" dirty="0" smtClean="0">
                <a:latin typeface="Berlin Sans FB" pitchFamily="34" charset="0"/>
              </a:endParaRPr>
            </a:p>
            <a:p>
              <a:pPr algn="ctr"/>
              <a:endParaRPr lang="en-US" sz="400" b="1" dirty="0" smtClean="0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325448" y="1760540"/>
              <a:ext cx="1692000" cy="224471"/>
            </a:xfrm>
            <a:prstGeom prst="rect">
              <a:avLst/>
            </a:prstGeom>
            <a:grpFill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err="1" smtClean="0"/>
                <a:t>Tgl</a:t>
              </a:r>
              <a:r>
                <a:rPr lang="en-US" sz="1200" b="1" dirty="0" smtClean="0"/>
                <a:t>. 15 Apr</a:t>
              </a:r>
              <a:endParaRPr lang="en-US" sz="2000" b="1" dirty="0"/>
            </a:p>
          </p:txBody>
        </p:sp>
      </p:grpSp>
      <p:sp>
        <p:nvSpPr>
          <p:cNvPr id="90" name="Flowchart: Process 89"/>
          <p:cNvSpPr/>
          <p:nvPr/>
        </p:nvSpPr>
        <p:spPr>
          <a:xfrm>
            <a:off x="326611" y="28575"/>
            <a:ext cx="7868941" cy="428604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 smtClean="0">
                <a:solidFill>
                  <a:schemeClr val="tx1"/>
                </a:solidFill>
                <a:latin typeface="Berlin Sans FB" pitchFamily="34" charset="0"/>
              </a:rPr>
              <a:t>Jadwal</a:t>
            </a:r>
            <a:r>
              <a:rPr lang="en-US" sz="2800" dirty="0" smtClean="0">
                <a:solidFill>
                  <a:schemeClr val="tx1"/>
                </a:solidFill>
                <a:latin typeface="Berlin Sans FB" pitchFamily="34" charset="0"/>
              </a:rPr>
              <a:t> Proses </a:t>
            </a:r>
            <a:r>
              <a:rPr lang="en-US" sz="2800" dirty="0" err="1" smtClean="0">
                <a:solidFill>
                  <a:schemeClr val="tx1"/>
                </a:solidFill>
                <a:latin typeface="Berlin Sans FB" pitchFamily="34" charset="0"/>
              </a:rPr>
              <a:t>Lelang</a:t>
            </a:r>
            <a:r>
              <a:rPr lang="en-US" sz="2800" dirty="0" smtClean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Berlin Sans FB" pitchFamily="34" charset="0"/>
              </a:rPr>
              <a:t>Kolektif</a:t>
            </a:r>
            <a:r>
              <a:rPr lang="en-US" sz="2800" dirty="0" smtClean="0">
                <a:solidFill>
                  <a:schemeClr val="tx1"/>
                </a:solidFill>
                <a:latin typeface="Berlin Sans FB" pitchFamily="34" charset="0"/>
              </a:rPr>
              <a:t> I APBA 2013</a:t>
            </a:r>
            <a:endParaRPr lang="en-US" sz="24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grpSp>
        <p:nvGrpSpPr>
          <p:cNvPr id="29" name="Group 161"/>
          <p:cNvGrpSpPr/>
          <p:nvPr/>
        </p:nvGrpSpPr>
        <p:grpSpPr>
          <a:xfrm>
            <a:off x="8181925" y="13649"/>
            <a:ext cx="678755" cy="469648"/>
            <a:chOff x="8429651" y="24282"/>
            <a:chExt cx="678755" cy="469648"/>
          </a:xfrm>
        </p:grpSpPr>
        <p:sp>
          <p:nvSpPr>
            <p:cNvPr id="58" name="Rectangle 57"/>
            <p:cNvSpPr/>
            <p:nvPr/>
          </p:nvSpPr>
          <p:spPr>
            <a:xfrm>
              <a:off x="8429651" y="24282"/>
              <a:ext cx="678191" cy="261446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P13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8430215" y="289816"/>
              <a:ext cx="678191" cy="204114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Berlin Sans FB" pitchFamily="34" charset="0"/>
                </a:rPr>
                <a:t>B.4</a:t>
              </a:r>
              <a:endParaRPr lang="en-US" dirty="0">
                <a:latin typeface="Berlin Sans FB" pitchFamily="34" charset="0"/>
              </a:endParaRPr>
            </a:p>
          </p:txBody>
        </p:sp>
      </p:grpSp>
      <p:sp>
        <p:nvSpPr>
          <p:cNvPr id="62" name="Oval 61"/>
          <p:cNvSpPr/>
          <p:nvPr/>
        </p:nvSpPr>
        <p:spPr>
          <a:xfrm>
            <a:off x="6724665" y="47625"/>
            <a:ext cx="1462098" cy="376240"/>
          </a:xfrm>
          <a:prstGeom prst="ellipse">
            <a:avLst/>
          </a:prstGeom>
          <a:solidFill>
            <a:srgbClr val="FFFF99"/>
          </a:solidFill>
          <a:ln>
            <a:solidFill>
              <a:srgbClr val="FFFF00"/>
            </a:solidFill>
          </a:ln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6755135" y="71414"/>
            <a:ext cx="13211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Tomy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Hal 138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42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ight Arrow 14"/>
          <p:cNvSpPr/>
          <p:nvPr/>
        </p:nvSpPr>
        <p:spPr>
          <a:xfrm>
            <a:off x="1681954" y="170144"/>
            <a:ext cx="222922" cy="504056"/>
          </a:xfrm>
          <a:prstGeom prst="right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1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3466002" y="179386"/>
            <a:ext cx="222922" cy="504056"/>
          </a:xfrm>
          <a:prstGeom prst="right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2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5251576" y="164891"/>
            <a:ext cx="222922" cy="504056"/>
          </a:xfrm>
          <a:prstGeom prst="right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3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7126784" y="172586"/>
            <a:ext cx="222922" cy="504056"/>
          </a:xfrm>
          <a:prstGeom prst="right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4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32" name="Left Arrow 31"/>
          <p:cNvSpPr/>
          <p:nvPr/>
        </p:nvSpPr>
        <p:spPr>
          <a:xfrm>
            <a:off x="7100906" y="6230639"/>
            <a:ext cx="248800" cy="516977"/>
          </a:xfrm>
          <a:prstGeom prst="left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11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35" name="Left Arrow 34"/>
          <p:cNvSpPr/>
          <p:nvPr/>
        </p:nvSpPr>
        <p:spPr>
          <a:xfrm>
            <a:off x="5147780" y="6239264"/>
            <a:ext cx="303794" cy="516977"/>
          </a:xfrm>
          <a:prstGeom prst="left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12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37" name="Left Arrow 36"/>
          <p:cNvSpPr/>
          <p:nvPr/>
        </p:nvSpPr>
        <p:spPr>
          <a:xfrm>
            <a:off x="3415258" y="6213561"/>
            <a:ext cx="303794" cy="516977"/>
          </a:xfrm>
          <a:prstGeom prst="left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13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39" name="Left Arrow 38"/>
          <p:cNvSpPr/>
          <p:nvPr/>
        </p:nvSpPr>
        <p:spPr>
          <a:xfrm>
            <a:off x="1680002" y="6239581"/>
            <a:ext cx="303794" cy="516977"/>
          </a:xfrm>
          <a:prstGeom prst="left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14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46" name="Up Arrow 45"/>
          <p:cNvSpPr/>
          <p:nvPr/>
        </p:nvSpPr>
        <p:spPr>
          <a:xfrm>
            <a:off x="607997" y="1737144"/>
            <a:ext cx="612068" cy="204651"/>
          </a:xfrm>
          <a:prstGeom prst="up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19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47" name="Up Arrow 46"/>
          <p:cNvSpPr/>
          <p:nvPr/>
        </p:nvSpPr>
        <p:spPr>
          <a:xfrm>
            <a:off x="594483" y="2757676"/>
            <a:ext cx="612068" cy="206326"/>
          </a:xfrm>
          <a:prstGeom prst="up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18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48" name="Up Arrow 47"/>
          <p:cNvSpPr/>
          <p:nvPr/>
        </p:nvSpPr>
        <p:spPr>
          <a:xfrm>
            <a:off x="607998" y="3767414"/>
            <a:ext cx="612068" cy="194520"/>
          </a:xfrm>
          <a:prstGeom prst="up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17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607998" y="4770147"/>
            <a:ext cx="612068" cy="207299"/>
          </a:xfrm>
          <a:prstGeom prst="up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16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607997" y="5823054"/>
            <a:ext cx="612068" cy="207299"/>
          </a:xfrm>
          <a:prstGeom prst="up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15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21" name="Down Arrow 20"/>
          <p:cNvSpPr/>
          <p:nvPr/>
        </p:nvSpPr>
        <p:spPr>
          <a:xfrm>
            <a:off x="7918458" y="1861932"/>
            <a:ext cx="586868" cy="198090"/>
          </a:xfrm>
          <a:prstGeom prst="down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6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7918457" y="2881489"/>
            <a:ext cx="586868" cy="198090"/>
          </a:xfrm>
          <a:prstGeom prst="down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7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25" name="Down Arrow 24"/>
          <p:cNvSpPr/>
          <p:nvPr/>
        </p:nvSpPr>
        <p:spPr>
          <a:xfrm>
            <a:off x="7925405" y="3887300"/>
            <a:ext cx="586868" cy="198090"/>
          </a:xfrm>
          <a:prstGeom prst="down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8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27" name="Down Arrow 26"/>
          <p:cNvSpPr/>
          <p:nvPr/>
        </p:nvSpPr>
        <p:spPr>
          <a:xfrm>
            <a:off x="7915249" y="4921008"/>
            <a:ext cx="586868" cy="198090"/>
          </a:xfrm>
          <a:prstGeom prst="down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Berlin Sans FB" pitchFamily="34" charset="0"/>
              </a:rPr>
              <a:t>9</a:t>
            </a:r>
          </a:p>
        </p:txBody>
      </p:sp>
      <p:sp>
        <p:nvSpPr>
          <p:cNvPr id="51" name="Down Arrow 50"/>
          <p:cNvSpPr/>
          <p:nvPr/>
        </p:nvSpPr>
        <p:spPr>
          <a:xfrm>
            <a:off x="7925405" y="877216"/>
            <a:ext cx="586868" cy="170208"/>
          </a:xfrm>
          <a:prstGeom prst="down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5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  <p:sp>
        <p:nvSpPr>
          <p:cNvPr id="55" name="Flowchart: Alternate Process 54"/>
          <p:cNvSpPr/>
          <p:nvPr/>
        </p:nvSpPr>
        <p:spPr>
          <a:xfrm>
            <a:off x="2031701" y="2346422"/>
            <a:ext cx="5069206" cy="2738762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4400" dirty="0">
                <a:solidFill>
                  <a:srgbClr val="7030A0"/>
                </a:solidFill>
                <a:latin typeface="Berlin Sans FB" pitchFamily="34" charset="0"/>
              </a:rPr>
              <a:t>B. Pra</a:t>
            </a:r>
            <a:r>
              <a:rPr lang="en-US" sz="4400" dirty="0">
                <a:solidFill>
                  <a:srgbClr val="7030A0"/>
                </a:solidFill>
                <a:latin typeface="Berlin Sans FB" pitchFamily="34" charset="0"/>
              </a:rPr>
              <a:t>k</a:t>
            </a:r>
            <a:r>
              <a:rPr lang="id-ID" sz="4400" dirty="0">
                <a:solidFill>
                  <a:srgbClr val="7030A0"/>
                </a:solidFill>
                <a:latin typeface="Berlin Sans FB" pitchFamily="34" charset="0"/>
              </a:rPr>
              <a:t>ualifikasi</a:t>
            </a:r>
          </a:p>
          <a:p>
            <a:pPr algn="ctr"/>
            <a:r>
              <a:rPr lang="en-US" sz="3200" dirty="0" smtClean="0">
                <a:solidFill>
                  <a:schemeClr val="tx1"/>
                </a:solidFill>
                <a:latin typeface="Berlin Sans FB" pitchFamily="34" charset="0"/>
              </a:rPr>
              <a:t>63</a:t>
            </a:r>
            <a:r>
              <a:rPr lang="id-ID" sz="3200" dirty="0" smtClean="0">
                <a:solidFill>
                  <a:schemeClr val="tx1"/>
                </a:solidFill>
                <a:latin typeface="Berlin Sans FB" pitchFamily="34" charset="0"/>
              </a:rPr>
              <a:t> </a:t>
            </a:r>
            <a:r>
              <a:rPr lang="id-ID" sz="3200" dirty="0">
                <a:solidFill>
                  <a:schemeClr val="tx1"/>
                </a:solidFill>
                <a:latin typeface="Berlin Sans FB" pitchFamily="34" charset="0"/>
              </a:rPr>
              <a:t>Hari / </a:t>
            </a:r>
            <a:r>
              <a:rPr lang="en-US" sz="3200" dirty="0" smtClean="0">
                <a:solidFill>
                  <a:schemeClr val="tx1"/>
                </a:solidFill>
                <a:latin typeface="Berlin Sans FB" pitchFamily="34" charset="0"/>
              </a:rPr>
              <a:t>19 </a:t>
            </a:r>
            <a:r>
              <a:rPr lang="id-ID" sz="3200" dirty="0" smtClean="0">
                <a:solidFill>
                  <a:schemeClr val="tx1"/>
                </a:solidFill>
                <a:latin typeface="Berlin Sans FB" pitchFamily="34" charset="0"/>
              </a:rPr>
              <a:t>Proses</a:t>
            </a:r>
            <a:endParaRPr lang="en-US" sz="3200" dirty="0">
              <a:solidFill>
                <a:schemeClr val="tx1"/>
              </a:solidFill>
              <a:latin typeface="Berlin Sans FB" pitchFamily="34" charset="0"/>
            </a:endParaRPr>
          </a:p>
          <a:p>
            <a:pPr algn="ctr"/>
            <a:r>
              <a:rPr lang="en-US" sz="2800" dirty="0" err="1">
                <a:solidFill>
                  <a:srgbClr val="0070C0"/>
                </a:solidFill>
                <a:latin typeface="Berlin Sans FB" pitchFamily="34" charset="0"/>
              </a:rPr>
              <a:t>Seleksi</a:t>
            </a:r>
            <a:r>
              <a:rPr lang="en-US" sz="2800" dirty="0">
                <a:solidFill>
                  <a:srgbClr val="0070C0"/>
                </a:solidFill>
                <a:latin typeface="Berlin Sans FB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Berlin Sans FB" pitchFamily="34" charset="0"/>
              </a:rPr>
              <a:t>Umum</a:t>
            </a:r>
            <a:r>
              <a:rPr lang="en-US" sz="2800" dirty="0">
                <a:solidFill>
                  <a:srgbClr val="0070C0"/>
                </a:solidFill>
                <a:latin typeface="Berlin Sans FB" pitchFamily="34" charset="0"/>
              </a:rPr>
              <a:t> </a:t>
            </a:r>
          </a:p>
          <a:p>
            <a:pPr algn="ctr"/>
            <a:r>
              <a:rPr lang="en-US" sz="2800" dirty="0" err="1">
                <a:solidFill>
                  <a:srgbClr val="0070C0"/>
                </a:solidFill>
                <a:latin typeface="Berlin Sans FB" pitchFamily="34" charset="0"/>
              </a:rPr>
              <a:t>Metode</a:t>
            </a:r>
            <a:r>
              <a:rPr lang="en-US" sz="2800" dirty="0">
                <a:solidFill>
                  <a:srgbClr val="0070C0"/>
                </a:solidFill>
                <a:latin typeface="Berlin Sans FB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Berlin Sans FB" pitchFamily="34" charset="0"/>
              </a:rPr>
              <a:t>Evaluasi</a:t>
            </a:r>
            <a:r>
              <a:rPr lang="en-US" sz="2800" dirty="0">
                <a:solidFill>
                  <a:srgbClr val="0070C0"/>
                </a:solidFill>
                <a:latin typeface="Berlin Sans FB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Berlin Sans FB" pitchFamily="34" charset="0"/>
              </a:rPr>
              <a:t>Kualitas</a:t>
            </a:r>
            <a:endParaRPr lang="en-US" sz="2800" dirty="0" smtClean="0">
              <a:solidFill>
                <a:srgbClr val="0070C0"/>
              </a:solidFill>
              <a:latin typeface="Berlin Sans FB" pitchFamily="34" charset="0"/>
            </a:endParaRPr>
          </a:p>
          <a:p>
            <a:pPr algn="ctr"/>
            <a:r>
              <a:rPr lang="en-US" sz="2800" dirty="0" smtClean="0">
                <a:solidFill>
                  <a:srgbClr val="0070C0"/>
                </a:solidFill>
                <a:latin typeface="Berlin Sans FB" pitchFamily="34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Berlin Sans FB" pitchFamily="34" charset="0"/>
              </a:rPr>
              <a:t>&amp; </a:t>
            </a:r>
            <a:r>
              <a:rPr lang="en-US" sz="2800" dirty="0" err="1">
                <a:solidFill>
                  <a:srgbClr val="0070C0"/>
                </a:solidFill>
                <a:latin typeface="Berlin Sans FB" pitchFamily="34" charset="0"/>
              </a:rPr>
              <a:t>Biaya</a:t>
            </a:r>
            <a:r>
              <a:rPr lang="en-US" sz="2800" dirty="0">
                <a:solidFill>
                  <a:srgbClr val="0070C0"/>
                </a:solidFill>
                <a:latin typeface="Berlin Sans FB" pitchFamily="34" charset="0"/>
              </a:rPr>
              <a:t> 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129397" y="6068268"/>
            <a:ext cx="1519154" cy="743597"/>
            <a:chOff x="179513" y="5990634"/>
            <a:chExt cx="1469038" cy="743597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8" name="TextBox 37"/>
            <p:cNvSpPr txBox="1"/>
            <p:nvPr/>
          </p:nvSpPr>
          <p:spPr>
            <a:xfrm>
              <a:off x="179513" y="6103289"/>
              <a:ext cx="1469038" cy="630942"/>
            </a:xfrm>
            <a:prstGeom prst="rect">
              <a:avLst/>
            </a:prstGeom>
            <a:grpFill/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bIns="0" rtlCol="0">
              <a:spAutoFit/>
            </a:bodyPr>
            <a:lstStyle/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H 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35</a:t>
              </a:r>
              <a:endParaRPr lang="en-US" sz="8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  <a:latin typeface="Berlin Sans FB" pitchFamily="34" charset="0"/>
                </a:rPr>
                <a:t>Pengumuman</a:t>
              </a:r>
              <a:r>
                <a:rPr lang="en-US" sz="13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300" dirty="0" err="1" smtClean="0">
                  <a:solidFill>
                    <a:schemeClr val="tx1"/>
                  </a:solidFill>
                  <a:latin typeface="Berlin Sans FB" pitchFamily="34" charset="0"/>
                </a:rPr>
                <a:t>Pemenang</a:t>
              </a:r>
              <a:endParaRPr lang="en-US" sz="13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79513" y="5990634"/>
              <a:ext cx="1469038" cy="177257"/>
            </a:xfrm>
            <a:prstGeom prst="rect">
              <a:avLst/>
            </a:prstGeom>
            <a:grpFill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5 Apr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4" name="Group 82"/>
          <p:cNvGrpSpPr/>
          <p:nvPr/>
        </p:nvGrpSpPr>
        <p:grpSpPr>
          <a:xfrm>
            <a:off x="5486400" y="6059642"/>
            <a:ext cx="1580002" cy="736718"/>
            <a:chOff x="5516729" y="5982008"/>
            <a:chExt cx="1531495" cy="736718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0" name="TextBox 29"/>
            <p:cNvSpPr txBox="1"/>
            <p:nvPr/>
          </p:nvSpPr>
          <p:spPr>
            <a:xfrm>
              <a:off x="5516729" y="6118562"/>
              <a:ext cx="1531495" cy="600164"/>
            </a:xfrm>
            <a:prstGeom prst="rect">
              <a:avLst/>
            </a:prstGeom>
            <a:grpFill/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0" rIns="0" bIns="0" rtlCol="0">
              <a:spAutoFit/>
            </a:bodyPr>
            <a:lstStyle/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H 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29</a:t>
              </a:r>
              <a:endParaRPr lang="en-US" sz="8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Pembukaan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Dokumen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Penawaran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516729" y="5982008"/>
              <a:ext cx="1531495" cy="196875"/>
            </a:xfrm>
            <a:prstGeom prst="rect">
              <a:avLst/>
            </a:prstGeom>
            <a:grpFill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28 Mar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5" name="Group 7"/>
          <p:cNvGrpSpPr/>
          <p:nvPr/>
        </p:nvGrpSpPr>
        <p:grpSpPr>
          <a:xfrm>
            <a:off x="7387189" y="6059642"/>
            <a:ext cx="1601527" cy="730879"/>
            <a:chOff x="7452320" y="5999260"/>
            <a:chExt cx="1519144" cy="730879"/>
          </a:xfrm>
        </p:grpSpPr>
        <p:sp>
          <p:nvSpPr>
            <p:cNvPr id="28" name="TextBox 27"/>
            <p:cNvSpPr txBox="1"/>
            <p:nvPr/>
          </p:nvSpPr>
          <p:spPr>
            <a:xfrm>
              <a:off x="7452320" y="6129975"/>
              <a:ext cx="1519144" cy="600164"/>
            </a:xfrm>
            <a:prstGeom prst="rect">
              <a:avLst/>
            </a:prstGeom>
            <a:solidFill>
              <a:srgbClr val="CCFFCC"/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bIns="0" rtlCol="0">
              <a:spAutoFit/>
            </a:bodyPr>
            <a:lstStyle/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H 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23 </a:t>
              </a:r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–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29   </a:t>
              </a:r>
              <a:endParaRPr lang="en-US" sz="8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Upload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Dokumen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Penawaran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7453091" y="5999260"/>
              <a:ext cx="1518373" cy="205817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22 – 28 Mar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6" name="Group 2"/>
          <p:cNvGrpSpPr/>
          <p:nvPr/>
        </p:nvGrpSpPr>
        <p:grpSpPr>
          <a:xfrm>
            <a:off x="129397" y="5011061"/>
            <a:ext cx="1519154" cy="780462"/>
            <a:chOff x="179513" y="5105947"/>
            <a:chExt cx="1469038" cy="780462"/>
          </a:xfrm>
        </p:grpSpPr>
        <p:sp>
          <p:nvSpPr>
            <p:cNvPr id="40" name="TextBox 39"/>
            <p:cNvSpPr txBox="1"/>
            <p:nvPr/>
          </p:nvSpPr>
          <p:spPr>
            <a:xfrm>
              <a:off x="179513" y="5240078"/>
              <a:ext cx="1469037" cy="646331"/>
            </a:xfrm>
            <a:prstGeom prst="rect">
              <a:avLst/>
            </a:prstGeom>
            <a:solidFill>
              <a:srgbClr val="CCFFCC"/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bIns="0" rtlCol="0">
              <a:spAutoFit/>
            </a:bodyPr>
            <a:lstStyle/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H 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45 </a:t>
              </a:r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–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47</a:t>
              </a:r>
              <a:endParaRPr lang="en-US" sz="8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1300" dirty="0" err="1" smtClean="0">
                  <a:solidFill>
                    <a:schemeClr val="tx1"/>
                  </a:solidFill>
                  <a:latin typeface="Berlin Sans FB" pitchFamily="34" charset="0"/>
                </a:rPr>
                <a:t>Masa</a:t>
              </a:r>
              <a:r>
                <a:rPr lang="en-US" sz="13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300" dirty="0" err="1" smtClean="0">
                  <a:solidFill>
                    <a:schemeClr val="tx1"/>
                  </a:solidFill>
                  <a:latin typeface="Berlin Sans FB" pitchFamily="34" charset="0"/>
                </a:rPr>
                <a:t>Sanggah</a:t>
              </a:r>
              <a:r>
                <a:rPr lang="en-US" sz="13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300" dirty="0" err="1" smtClean="0">
                  <a:solidFill>
                    <a:schemeClr val="tx1"/>
                  </a:solidFill>
                  <a:latin typeface="Berlin Sans FB" pitchFamily="34" charset="0"/>
                </a:rPr>
                <a:t>Hasil</a:t>
              </a:r>
              <a:r>
                <a:rPr lang="en-US" sz="13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300" dirty="0" err="1" smtClean="0">
                  <a:solidFill>
                    <a:schemeClr val="tx1"/>
                  </a:solidFill>
                  <a:latin typeface="Berlin Sans FB" pitchFamily="34" charset="0"/>
                </a:rPr>
                <a:t>Lelang</a:t>
              </a:r>
              <a:endParaRPr lang="en-US" sz="13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79513" y="5105947"/>
              <a:ext cx="1469038" cy="185887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15 – 17 Apr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7" name="Group 18"/>
          <p:cNvGrpSpPr/>
          <p:nvPr/>
        </p:nvGrpSpPr>
        <p:grpSpPr>
          <a:xfrm>
            <a:off x="7387190" y="5148982"/>
            <a:ext cx="1607262" cy="779429"/>
            <a:chOff x="7452320" y="5054191"/>
            <a:chExt cx="1524584" cy="779429"/>
          </a:xfrm>
        </p:grpSpPr>
        <p:sp>
          <p:nvSpPr>
            <p:cNvPr id="26" name="TextBox 25"/>
            <p:cNvSpPr txBox="1"/>
            <p:nvPr/>
          </p:nvSpPr>
          <p:spPr>
            <a:xfrm>
              <a:off x="7452320" y="5218067"/>
              <a:ext cx="1519144" cy="615553"/>
            </a:xfrm>
            <a:prstGeom prst="rect">
              <a:avLst/>
            </a:prstGeom>
            <a:solidFill>
              <a:srgbClr val="CCFFCC"/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tIns="0" bIns="0" rtlCol="0">
              <a:spAutoFit/>
            </a:bodyPr>
            <a:lstStyle/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H 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22</a:t>
              </a:r>
              <a:endParaRPr lang="en-US" sz="8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Pemberian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Penjelasan</a:t>
              </a:r>
              <a:endParaRPr lang="en-US" sz="200" dirty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6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458531" y="5054191"/>
              <a:ext cx="1518373" cy="185887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21 Mar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8" name="Group 4"/>
          <p:cNvGrpSpPr/>
          <p:nvPr/>
        </p:nvGrpSpPr>
        <p:grpSpPr>
          <a:xfrm>
            <a:off x="127354" y="4002667"/>
            <a:ext cx="1521198" cy="736041"/>
            <a:chOff x="177536" y="3976789"/>
            <a:chExt cx="1471015" cy="736041"/>
          </a:xfrm>
        </p:grpSpPr>
        <p:sp>
          <p:nvSpPr>
            <p:cNvPr id="42" name="TextBox 41"/>
            <p:cNvSpPr txBox="1"/>
            <p:nvPr/>
          </p:nvSpPr>
          <p:spPr>
            <a:xfrm>
              <a:off x="179513" y="4158832"/>
              <a:ext cx="1469038" cy="553998"/>
            </a:xfrm>
            <a:prstGeom prst="rect">
              <a:avLst/>
            </a:prstGeom>
            <a:solidFill>
              <a:srgbClr val="CCFFCC"/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H 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49 </a:t>
              </a:r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–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52</a:t>
              </a:r>
              <a:endParaRPr lang="en-US" sz="800" dirty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Klarifikasi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&amp;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Negoisasi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Teknis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&amp;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Biaya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77536" y="3976789"/>
              <a:ext cx="1469038" cy="185887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19 – 22 Apr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19" name="Group 80"/>
          <p:cNvGrpSpPr/>
          <p:nvPr/>
        </p:nvGrpSpPr>
        <p:grpSpPr>
          <a:xfrm>
            <a:off x="129396" y="3001346"/>
            <a:ext cx="1519155" cy="731259"/>
            <a:chOff x="179512" y="3168165"/>
            <a:chExt cx="1469039" cy="731259"/>
          </a:xfrm>
        </p:grpSpPr>
        <p:sp>
          <p:nvSpPr>
            <p:cNvPr id="43" name="TextBox 42"/>
            <p:cNvSpPr txBox="1"/>
            <p:nvPr/>
          </p:nvSpPr>
          <p:spPr>
            <a:xfrm>
              <a:off x="179512" y="3345426"/>
              <a:ext cx="1469038" cy="553998"/>
            </a:xfrm>
            <a:prstGeom prst="rect">
              <a:avLst/>
            </a:prstGeom>
            <a:solidFill>
              <a:srgbClr val="CCFFCC"/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H 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53</a:t>
              </a:r>
              <a:endParaRPr lang="en-US" sz="8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Upload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Berita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Acara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Hasil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Pelelangan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79513" y="3168165"/>
              <a:ext cx="1469038" cy="185887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23 Apr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20" name="Group 6"/>
          <p:cNvGrpSpPr/>
          <p:nvPr/>
        </p:nvGrpSpPr>
        <p:grpSpPr>
          <a:xfrm>
            <a:off x="127353" y="1978333"/>
            <a:ext cx="1521197" cy="745883"/>
            <a:chOff x="177536" y="1983727"/>
            <a:chExt cx="1471014" cy="745883"/>
          </a:xfrm>
        </p:grpSpPr>
        <p:sp>
          <p:nvSpPr>
            <p:cNvPr id="44" name="TextBox 43"/>
            <p:cNvSpPr txBox="1"/>
            <p:nvPr/>
          </p:nvSpPr>
          <p:spPr>
            <a:xfrm>
              <a:off x="179512" y="2175612"/>
              <a:ext cx="1469038" cy="553998"/>
            </a:xfrm>
            <a:prstGeom prst="rect">
              <a:avLst/>
            </a:prstGeom>
            <a:solidFill>
              <a:srgbClr val="CCFFCC"/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H : 54</a:t>
              </a:r>
              <a:endParaRPr lang="en-US" sz="8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Surat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Penunjukan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Penyedia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Barang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/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Jasa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77536" y="1983727"/>
              <a:ext cx="1469038" cy="185887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24 Apr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31" name="Group 19"/>
          <p:cNvGrpSpPr/>
          <p:nvPr/>
        </p:nvGrpSpPr>
        <p:grpSpPr>
          <a:xfrm>
            <a:off x="7387190" y="4127169"/>
            <a:ext cx="1601528" cy="755274"/>
            <a:chOff x="7452320" y="4139147"/>
            <a:chExt cx="1519145" cy="755274"/>
          </a:xfrm>
        </p:grpSpPr>
        <p:sp>
          <p:nvSpPr>
            <p:cNvPr id="24" name="TextBox 23"/>
            <p:cNvSpPr txBox="1"/>
            <p:nvPr/>
          </p:nvSpPr>
          <p:spPr>
            <a:xfrm>
              <a:off x="7452320" y="4325034"/>
              <a:ext cx="1519144" cy="569387"/>
            </a:xfrm>
            <a:prstGeom prst="rect">
              <a:avLst/>
            </a:prstGeom>
            <a:solidFill>
              <a:srgbClr val="CCFFCC"/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H </a:t>
              </a:r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18 </a:t>
              </a:r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–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28   </a:t>
              </a:r>
              <a:endParaRPr lang="en-US" sz="800" dirty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Download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Dokumen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Pemilihan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7453092" y="4139147"/>
              <a:ext cx="1518373" cy="185887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17 – 27 Mar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34" name="Group 85"/>
          <p:cNvGrpSpPr/>
          <p:nvPr/>
        </p:nvGrpSpPr>
        <p:grpSpPr>
          <a:xfrm>
            <a:off x="7384212" y="3112537"/>
            <a:ext cx="1604504" cy="739885"/>
            <a:chOff x="7449496" y="3066407"/>
            <a:chExt cx="1521968" cy="739885"/>
          </a:xfrm>
        </p:grpSpPr>
        <p:sp>
          <p:nvSpPr>
            <p:cNvPr id="22" name="TextBox 21"/>
            <p:cNvSpPr txBox="1"/>
            <p:nvPr/>
          </p:nvSpPr>
          <p:spPr>
            <a:xfrm>
              <a:off x="7452320" y="3252294"/>
              <a:ext cx="1519144" cy="553998"/>
            </a:xfrm>
            <a:prstGeom prst="rect">
              <a:avLst/>
            </a:prstGeom>
            <a:solidFill>
              <a:srgbClr val="CCFFCC"/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H 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14 – 16   </a:t>
              </a:r>
              <a:endParaRPr lang="en-US" sz="8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Masa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Sanggah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Prakualifikasi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7449496" y="3066407"/>
              <a:ext cx="1518373" cy="185887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13 – 15 Mar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41" name="Group 84"/>
          <p:cNvGrpSpPr/>
          <p:nvPr/>
        </p:nvGrpSpPr>
        <p:grpSpPr>
          <a:xfrm>
            <a:off x="7387190" y="2093985"/>
            <a:ext cx="1607261" cy="749708"/>
            <a:chOff x="7452320" y="2171619"/>
            <a:chExt cx="1524583" cy="749708"/>
          </a:xfrm>
        </p:grpSpPr>
        <p:sp>
          <p:nvSpPr>
            <p:cNvPr id="14" name="TextBox 13"/>
            <p:cNvSpPr txBox="1"/>
            <p:nvPr/>
          </p:nvSpPr>
          <p:spPr>
            <a:xfrm>
              <a:off x="7452320" y="2351940"/>
              <a:ext cx="1519144" cy="569387"/>
            </a:xfrm>
            <a:prstGeom prst="rect">
              <a:avLst/>
            </a:prstGeom>
            <a:solidFill>
              <a:srgbClr val="CCFFCC"/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H 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12</a:t>
              </a:r>
              <a:endParaRPr lang="en-US" sz="8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Pengumuman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>
                  <a:solidFill>
                    <a:schemeClr val="tx1"/>
                  </a:solidFill>
                  <a:latin typeface="Berlin Sans FB" pitchFamily="34" charset="0"/>
                </a:rPr>
                <a:t>Hasil</a:t>
              </a:r>
              <a:r>
                <a:rPr lang="en-US" sz="1200" dirty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Kualifikasi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7458530" y="2171619"/>
              <a:ext cx="1518373" cy="185887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11 Mar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52" name="Group 40"/>
          <p:cNvGrpSpPr/>
          <p:nvPr/>
        </p:nvGrpSpPr>
        <p:grpSpPr>
          <a:xfrm>
            <a:off x="7394136" y="1087028"/>
            <a:ext cx="1601528" cy="739164"/>
            <a:chOff x="7459266" y="1225044"/>
            <a:chExt cx="1519145" cy="739164"/>
          </a:xfrm>
        </p:grpSpPr>
        <p:sp>
          <p:nvSpPr>
            <p:cNvPr id="13" name="TextBox 12"/>
            <p:cNvSpPr txBox="1"/>
            <p:nvPr/>
          </p:nvSpPr>
          <p:spPr>
            <a:xfrm>
              <a:off x="7459266" y="1410210"/>
              <a:ext cx="1519145" cy="553998"/>
            </a:xfrm>
            <a:prstGeom prst="rect">
              <a:avLst/>
            </a:prstGeom>
            <a:solidFill>
              <a:srgbClr val="CCFFCC"/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H 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12</a:t>
              </a:r>
              <a:endParaRPr lang="en-US" sz="8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Penetapan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Hasil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Kualifikasi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7460038" y="1225044"/>
              <a:ext cx="1518373" cy="185887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11 Mar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53" name="Group 51"/>
          <p:cNvGrpSpPr/>
          <p:nvPr/>
        </p:nvGrpSpPr>
        <p:grpSpPr>
          <a:xfrm>
            <a:off x="7377666" y="67876"/>
            <a:ext cx="1607260" cy="774921"/>
            <a:chOff x="7443285" y="154136"/>
            <a:chExt cx="1524582" cy="774921"/>
          </a:xfrm>
        </p:grpSpPr>
        <p:sp>
          <p:nvSpPr>
            <p:cNvPr id="12" name="TextBox 11"/>
            <p:cNvSpPr txBox="1"/>
            <p:nvPr/>
          </p:nvSpPr>
          <p:spPr>
            <a:xfrm>
              <a:off x="7443285" y="344282"/>
              <a:ext cx="1519145" cy="584775"/>
            </a:xfrm>
            <a:prstGeom prst="rect">
              <a:avLst/>
            </a:prstGeom>
            <a:solidFill>
              <a:srgbClr val="CCFFCC"/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3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H 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9</a:t>
              </a:r>
              <a:endParaRPr lang="en-US" sz="8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Pembuktian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</a:p>
            <a:p>
              <a:pPr algn="ctr"/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Kualifikasi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3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7449494" y="154136"/>
              <a:ext cx="1518373" cy="198772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8 Mar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54" name="Group 83"/>
          <p:cNvGrpSpPr/>
          <p:nvPr/>
        </p:nvGrpSpPr>
        <p:grpSpPr>
          <a:xfrm>
            <a:off x="5512280" y="80387"/>
            <a:ext cx="1582076" cy="786051"/>
            <a:chOff x="5516730" y="140769"/>
            <a:chExt cx="1534495" cy="786051"/>
          </a:xfrm>
        </p:grpSpPr>
        <p:sp>
          <p:nvSpPr>
            <p:cNvPr id="11" name="TextBox 10"/>
            <p:cNvSpPr txBox="1"/>
            <p:nvPr/>
          </p:nvSpPr>
          <p:spPr>
            <a:xfrm>
              <a:off x="5516730" y="326656"/>
              <a:ext cx="1531495" cy="600164"/>
            </a:xfrm>
            <a:prstGeom prst="rect">
              <a:avLst/>
            </a:prstGeom>
            <a:solidFill>
              <a:srgbClr val="CCFFCC"/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 defTabSz="933919">
                <a:defRPr/>
              </a:pPr>
              <a:endParaRPr lang="en-US" sz="4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 defTabSz="933919">
                <a:defRPr/>
              </a:pPr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H 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2 </a:t>
              </a:r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–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8</a:t>
              </a:r>
              <a:endParaRPr lang="en-US" sz="8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 defTabSz="933919">
                <a:defRPr/>
              </a:pP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Pemasukan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&amp; </a:t>
              </a:r>
              <a:r>
                <a:rPr lang="en-US" sz="1200" dirty="0" err="1">
                  <a:solidFill>
                    <a:schemeClr val="tx1"/>
                  </a:solidFill>
                  <a:latin typeface="Berlin Sans FB" pitchFamily="34" charset="0"/>
                </a:rPr>
                <a:t>Evaluasi</a:t>
              </a:r>
              <a:r>
                <a:rPr lang="en-US" sz="1200" dirty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>
                  <a:solidFill>
                    <a:schemeClr val="tx1"/>
                  </a:solidFill>
                  <a:latin typeface="Berlin Sans FB" pitchFamily="34" charset="0"/>
                </a:rPr>
                <a:t>Dokumen</a:t>
              </a:r>
              <a:r>
                <a:rPr lang="en-US" sz="1200" dirty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Kualifikasi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 defTabSz="933919">
                <a:defRPr/>
              </a:pPr>
              <a:endParaRPr lang="en-US" sz="300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5521225" y="140769"/>
              <a:ext cx="1530000" cy="185887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1 – 7 Mar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75" name="Group 76"/>
          <p:cNvGrpSpPr/>
          <p:nvPr/>
        </p:nvGrpSpPr>
        <p:grpSpPr>
          <a:xfrm>
            <a:off x="3735238" y="77480"/>
            <a:ext cx="1483743" cy="770943"/>
            <a:chOff x="3834400" y="155114"/>
            <a:chExt cx="1313743" cy="770943"/>
          </a:xfrm>
        </p:grpSpPr>
        <p:sp>
          <p:nvSpPr>
            <p:cNvPr id="10" name="TextBox 9"/>
            <p:cNvSpPr txBox="1"/>
            <p:nvPr/>
          </p:nvSpPr>
          <p:spPr>
            <a:xfrm>
              <a:off x="3834400" y="341282"/>
              <a:ext cx="1313743" cy="584775"/>
            </a:xfrm>
            <a:prstGeom prst="rect">
              <a:avLst/>
            </a:prstGeom>
            <a:solidFill>
              <a:srgbClr val="CCFFCC"/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 defTabSz="933919">
                <a:defRPr/>
              </a:pPr>
              <a:endParaRPr lang="en-US" sz="3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 defTabSz="933919">
                <a:defRPr/>
              </a:pPr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H 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2</a:t>
              </a:r>
              <a:endParaRPr lang="en-US" sz="8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 defTabSz="933919">
                <a:defRPr/>
              </a:pP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Penjelasan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>
                  <a:solidFill>
                    <a:schemeClr val="tx1"/>
                  </a:solidFill>
                  <a:latin typeface="Berlin Sans FB" pitchFamily="34" charset="0"/>
                </a:rPr>
                <a:t>Dokumen</a:t>
              </a:r>
              <a:r>
                <a:rPr lang="en-US" sz="1200" dirty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Prakualifikasi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 defTabSz="933919">
                <a:defRPr/>
              </a:pPr>
              <a:endParaRPr lang="en-US" sz="300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834400" y="155114"/>
              <a:ext cx="1313743" cy="185887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1 Mar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77" name="Group 77"/>
          <p:cNvGrpSpPr/>
          <p:nvPr/>
        </p:nvGrpSpPr>
        <p:grpSpPr>
          <a:xfrm>
            <a:off x="1940943" y="77480"/>
            <a:ext cx="1494505" cy="776605"/>
            <a:chOff x="2040411" y="155114"/>
            <a:chExt cx="1438167" cy="776605"/>
          </a:xfrm>
        </p:grpSpPr>
        <p:sp>
          <p:nvSpPr>
            <p:cNvPr id="9" name="TextBox 8"/>
            <p:cNvSpPr txBox="1"/>
            <p:nvPr/>
          </p:nvSpPr>
          <p:spPr>
            <a:xfrm>
              <a:off x="2040411" y="346944"/>
              <a:ext cx="1438167" cy="584775"/>
            </a:xfrm>
            <a:prstGeom prst="rect">
              <a:avLst/>
            </a:prstGeom>
            <a:solidFill>
              <a:srgbClr val="CCFFCC"/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3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H : 1 – 5 </a:t>
              </a:r>
            </a:p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Download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Dokumen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Kualifikasi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300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040411" y="155114"/>
              <a:ext cx="1438167" cy="191829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28 Feb – 4 Mar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78" name="Group 78"/>
          <p:cNvGrpSpPr/>
          <p:nvPr/>
        </p:nvGrpSpPr>
        <p:grpSpPr>
          <a:xfrm>
            <a:off x="129396" y="86106"/>
            <a:ext cx="1519155" cy="756317"/>
            <a:chOff x="179512" y="155114"/>
            <a:chExt cx="1469039" cy="756317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2" name="TextBox 1"/>
            <p:cNvSpPr txBox="1"/>
            <p:nvPr/>
          </p:nvSpPr>
          <p:spPr>
            <a:xfrm>
              <a:off x="179512" y="326656"/>
              <a:ext cx="1469038" cy="584775"/>
            </a:xfrm>
            <a:prstGeom prst="rect">
              <a:avLst/>
            </a:prstGeom>
            <a:grpFill/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lIns="0" tIns="0" rIns="0" bIns="0" rtlCol="0">
              <a:spAutoFit/>
            </a:bodyPr>
            <a:lstStyle/>
            <a:p>
              <a:pPr algn="ctr"/>
              <a:endParaRPr lang="en-US" sz="3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H : 1 – 8</a:t>
              </a:r>
            </a:p>
            <a:p>
              <a:pPr algn="ctr"/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Pengumuman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Prakualifikasi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3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181433" y="155114"/>
              <a:ext cx="1467118" cy="182941"/>
            </a:xfrm>
            <a:prstGeom prst="rect">
              <a:avLst/>
            </a:prstGeom>
            <a:grpFill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28 Feb – 7 Mar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79" name="Group 79"/>
          <p:cNvGrpSpPr/>
          <p:nvPr/>
        </p:nvGrpSpPr>
        <p:grpSpPr>
          <a:xfrm>
            <a:off x="129269" y="937830"/>
            <a:ext cx="1523019" cy="766082"/>
            <a:chOff x="179512" y="1082216"/>
            <a:chExt cx="1472776" cy="766082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45" name="TextBox 44"/>
            <p:cNvSpPr txBox="1"/>
            <p:nvPr/>
          </p:nvSpPr>
          <p:spPr>
            <a:xfrm>
              <a:off x="179512" y="1248134"/>
              <a:ext cx="1469038" cy="600164"/>
            </a:xfrm>
            <a:prstGeom prst="rect">
              <a:avLst/>
            </a:prstGeom>
            <a:grpFill/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bIns="0" rtlCol="0">
              <a:spAutoFit/>
            </a:bodyPr>
            <a:lstStyle/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H 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63</a:t>
              </a:r>
              <a:endParaRPr lang="en-US" sz="800" dirty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Penandatanganan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Kontrak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83250" y="1082216"/>
              <a:ext cx="1469038" cy="185887"/>
            </a:xfrm>
            <a:prstGeom prst="rect">
              <a:avLst/>
            </a:prstGeom>
            <a:grpFill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1 Mei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80" name="Group 81"/>
          <p:cNvGrpSpPr/>
          <p:nvPr/>
        </p:nvGrpSpPr>
        <p:grpSpPr>
          <a:xfrm>
            <a:off x="2027209" y="6068268"/>
            <a:ext cx="1358160" cy="736893"/>
            <a:chOff x="2074829" y="5999260"/>
            <a:chExt cx="1272219" cy="736893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6" name="TextBox 35"/>
            <p:cNvSpPr txBox="1"/>
            <p:nvPr/>
          </p:nvSpPr>
          <p:spPr>
            <a:xfrm>
              <a:off x="2074829" y="6135989"/>
              <a:ext cx="1272219" cy="600164"/>
            </a:xfrm>
            <a:prstGeom prst="rect">
              <a:avLst/>
            </a:prstGeom>
            <a:grpFill/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bIns="0" rtlCol="0">
              <a:spAutoFit/>
            </a:bodyPr>
            <a:lstStyle/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H 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34</a:t>
              </a:r>
              <a:endParaRPr lang="en-US" sz="8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Penetapan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Pemenang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074829" y="5999260"/>
              <a:ext cx="1272219" cy="205500"/>
            </a:xfrm>
            <a:prstGeom prst="rect">
              <a:avLst/>
            </a:prstGeom>
            <a:grpFill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4 Apr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81" name="Group 86"/>
          <p:cNvGrpSpPr/>
          <p:nvPr/>
        </p:nvGrpSpPr>
        <p:grpSpPr>
          <a:xfrm>
            <a:off x="3754034" y="6055792"/>
            <a:ext cx="1361430" cy="747331"/>
            <a:chOff x="3779912" y="6055792"/>
            <a:chExt cx="1301046" cy="747331"/>
          </a:xfrm>
        </p:grpSpPr>
        <p:sp>
          <p:nvSpPr>
            <p:cNvPr id="33" name="TextBox 32"/>
            <p:cNvSpPr txBox="1"/>
            <p:nvPr/>
          </p:nvSpPr>
          <p:spPr>
            <a:xfrm>
              <a:off x="3780896" y="6187570"/>
              <a:ext cx="1300062" cy="615553"/>
            </a:xfrm>
            <a:prstGeom prst="rect">
              <a:avLst/>
            </a:prstGeom>
            <a:solidFill>
              <a:srgbClr val="CCFFCC"/>
            </a:solidFill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bIns="0" rtlCol="0">
              <a:spAutoFit/>
            </a:bodyPr>
            <a:lstStyle/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H :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30 </a:t>
              </a:r>
              <a:r>
                <a:rPr lang="en-US" sz="800" dirty="0">
                  <a:solidFill>
                    <a:srgbClr val="FF0000"/>
                  </a:solidFill>
                  <a:latin typeface="Berlin Sans FB" pitchFamily="34" charset="0"/>
                </a:rPr>
                <a:t>– </a:t>
              </a:r>
              <a:r>
                <a:rPr lang="en-US" sz="800" dirty="0" smtClean="0">
                  <a:solidFill>
                    <a:srgbClr val="FF0000"/>
                  </a:solidFill>
                  <a:latin typeface="Berlin Sans FB" pitchFamily="34" charset="0"/>
                </a:rPr>
                <a:t>33</a:t>
              </a:r>
              <a:endParaRPr lang="en-US" sz="8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Evaluasi</a:t>
              </a:r>
              <a:r>
                <a:rPr lang="en-US" sz="1200" dirty="0" smtClean="0">
                  <a:solidFill>
                    <a:schemeClr val="tx1"/>
                  </a:solidFill>
                  <a:latin typeface="Berlin Sans FB" pitchFamily="34" charset="0"/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  <a:latin typeface="Berlin Sans FB" pitchFamily="34" charset="0"/>
                </a:rPr>
                <a:t>Penawaran</a:t>
              </a:r>
              <a:endParaRPr lang="en-US" sz="1200" dirty="0" smtClean="0">
                <a:solidFill>
                  <a:schemeClr val="tx1"/>
                </a:solidFill>
                <a:latin typeface="Berlin Sans FB" pitchFamily="34" charset="0"/>
              </a:endParaRPr>
            </a:p>
            <a:p>
              <a:pPr algn="ctr"/>
              <a:endParaRPr lang="en-US" sz="200" dirty="0" smtClean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779912" y="6055792"/>
              <a:ext cx="1301046" cy="18973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100" dirty="0" err="1" smtClean="0">
                  <a:solidFill>
                    <a:schemeClr val="tx1"/>
                  </a:solidFill>
                  <a:latin typeface="Berlin Sans FB" pitchFamily="34" charset="0"/>
                </a:rPr>
                <a:t>Tgl</a:t>
              </a:r>
              <a:r>
                <a:rPr lang="en-US" sz="1100" dirty="0" smtClean="0">
                  <a:solidFill>
                    <a:schemeClr val="tx1"/>
                  </a:solidFill>
                  <a:latin typeface="Berlin Sans FB" pitchFamily="34" charset="0"/>
                </a:rPr>
                <a:t>. 29 Mar – 3 Apr</a:t>
              </a:r>
              <a:endParaRPr lang="en-US" dirty="0">
                <a:solidFill>
                  <a:schemeClr val="tx1"/>
                </a:solidFill>
                <a:latin typeface="Berlin Sans FB" pitchFamily="34" charset="0"/>
              </a:endParaRPr>
            </a:p>
          </p:txBody>
        </p:sp>
      </p:grpSp>
      <p:grpSp>
        <p:nvGrpSpPr>
          <p:cNvPr id="82" name="Group 161"/>
          <p:cNvGrpSpPr/>
          <p:nvPr/>
        </p:nvGrpSpPr>
        <p:grpSpPr>
          <a:xfrm>
            <a:off x="4139952" y="1408634"/>
            <a:ext cx="678755" cy="469648"/>
            <a:chOff x="8429651" y="24282"/>
            <a:chExt cx="678755" cy="469648"/>
          </a:xfrm>
        </p:grpSpPr>
        <p:sp>
          <p:nvSpPr>
            <p:cNvPr id="90" name="Rectangle 89"/>
            <p:cNvSpPr/>
            <p:nvPr/>
          </p:nvSpPr>
          <p:spPr>
            <a:xfrm>
              <a:off x="8429651" y="24282"/>
              <a:ext cx="678191" cy="261446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  <a:latin typeface="Berlin Sans FB" pitchFamily="34" charset="0"/>
                </a:rPr>
                <a:t>P13</a:t>
              </a:r>
              <a:endParaRPr lang="en-US" dirty="0">
                <a:solidFill>
                  <a:srgbClr val="FF0000"/>
                </a:solidFill>
                <a:latin typeface="Berlin Sans FB" pitchFamily="34" charset="0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8430215" y="289816"/>
              <a:ext cx="678191" cy="204114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Berlin Sans FB" pitchFamily="34" charset="0"/>
                </a:rPr>
                <a:t>B.5</a:t>
              </a:r>
              <a:endParaRPr lang="en-US" dirty="0">
                <a:latin typeface="Berlin Sans FB" pitchFamily="34" charset="0"/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4929190" y="1481124"/>
            <a:ext cx="1462098" cy="376240"/>
            <a:chOff x="6724665" y="47625"/>
            <a:chExt cx="1462098" cy="376240"/>
          </a:xfrm>
        </p:grpSpPr>
        <p:sp>
          <p:nvSpPr>
            <p:cNvPr id="87" name="Oval 86"/>
            <p:cNvSpPr/>
            <p:nvPr/>
          </p:nvSpPr>
          <p:spPr>
            <a:xfrm>
              <a:off x="6724665" y="47625"/>
              <a:ext cx="1462098" cy="376240"/>
            </a:xfrm>
            <a:prstGeom prst="ellipse">
              <a:avLst/>
            </a:prstGeom>
            <a:solidFill>
              <a:srgbClr val="FFFF99"/>
            </a:solidFill>
            <a:ln>
              <a:solidFill>
                <a:srgbClr val="FFFF00"/>
              </a:solidFill>
            </a:ln>
            <a:scene3d>
              <a:camera prst="perspective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Berlin Sans FB" pitchFamily="34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749525" y="71414"/>
              <a:ext cx="133241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erlin Sans FB" pitchFamily="34" charset="0"/>
                </a:rPr>
                <a:t>Tomy</a:t>
              </a:r>
              <a:r>
                <a:rPr lang="en-US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erlin Sans FB" pitchFamily="34" charset="0"/>
                </a:rPr>
                <a:t> Hal 139</a:t>
              </a:r>
              <a:endPara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endParaRPr>
            </a:p>
          </p:txBody>
        </p:sp>
      </p:grpSp>
      <p:sp>
        <p:nvSpPr>
          <p:cNvPr id="29" name="Down Arrow 28"/>
          <p:cNvSpPr/>
          <p:nvPr/>
        </p:nvSpPr>
        <p:spPr>
          <a:xfrm>
            <a:off x="7925405" y="5879453"/>
            <a:ext cx="586868" cy="180082"/>
          </a:xfrm>
          <a:prstGeom prst="downArrow">
            <a:avLst/>
          </a:prstGeom>
          <a:solidFill>
            <a:srgbClr val="85DFFF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Berlin Sans FB" pitchFamily="34" charset="0"/>
              </a:rPr>
              <a:t>10</a:t>
            </a:r>
            <a:endParaRPr lang="en-US" sz="1200" dirty="0">
              <a:solidFill>
                <a:schemeClr val="tx1"/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93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492</Words>
  <Application>Microsoft Office PowerPoint</Application>
  <PresentationFormat>On-screen Show (4:3)</PresentationFormat>
  <Paragraphs>185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DIANSIKA</dc:creator>
  <cp:lastModifiedBy>DIANSIKA</cp:lastModifiedBy>
  <cp:revision>1</cp:revision>
  <dcterms:created xsi:type="dcterms:W3CDTF">2013-04-15T03:39:52Z</dcterms:created>
  <dcterms:modified xsi:type="dcterms:W3CDTF">2013-04-15T03:40:16Z</dcterms:modified>
</cp:coreProperties>
</file>